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9" r:id="rId2"/>
  </p:sldMasterIdLst>
  <p:notesMasterIdLst>
    <p:notesMasterId r:id="rId67"/>
  </p:notesMasterIdLst>
  <p:handoutMasterIdLst>
    <p:handoutMasterId r:id="rId68"/>
  </p:handoutMasterIdLst>
  <p:sldIdLst>
    <p:sldId id="1542" r:id="rId3"/>
    <p:sldId id="1551" r:id="rId4"/>
    <p:sldId id="1552" r:id="rId5"/>
    <p:sldId id="1553" r:id="rId6"/>
    <p:sldId id="1554" r:id="rId7"/>
    <p:sldId id="1555" r:id="rId8"/>
    <p:sldId id="1556" r:id="rId9"/>
    <p:sldId id="1557" r:id="rId10"/>
    <p:sldId id="1558" r:id="rId11"/>
    <p:sldId id="1559" r:id="rId12"/>
    <p:sldId id="1560" r:id="rId13"/>
    <p:sldId id="1561" r:id="rId14"/>
    <p:sldId id="1562" r:id="rId15"/>
    <p:sldId id="1563" r:id="rId16"/>
    <p:sldId id="1564" r:id="rId17"/>
    <p:sldId id="1565" r:id="rId18"/>
    <p:sldId id="1566" r:id="rId19"/>
    <p:sldId id="1567" r:id="rId20"/>
    <p:sldId id="1568" r:id="rId21"/>
    <p:sldId id="1569" r:id="rId22"/>
    <p:sldId id="1570" r:id="rId23"/>
    <p:sldId id="1571" r:id="rId24"/>
    <p:sldId id="1572" r:id="rId25"/>
    <p:sldId id="1573" r:id="rId26"/>
    <p:sldId id="1574" r:id="rId27"/>
    <p:sldId id="1575" r:id="rId28"/>
    <p:sldId id="1546" r:id="rId29"/>
    <p:sldId id="1547" r:id="rId30"/>
    <p:sldId id="1548" r:id="rId31"/>
    <p:sldId id="1549" r:id="rId32"/>
    <p:sldId id="1550" r:id="rId33"/>
    <p:sldId id="1607" r:id="rId34"/>
    <p:sldId id="1576" r:id="rId35"/>
    <p:sldId id="1577" r:id="rId36"/>
    <p:sldId id="1578" r:id="rId37"/>
    <p:sldId id="1580" r:id="rId38"/>
    <p:sldId id="1593" r:id="rId39"/>
    <p:sldId id="1594" r:id="rId40"/>
    <p:sldId id="1608" r:id="rId41"/>
    <p:sldId id="1595" r:id="rId42"/>
    <p:sldId id="1596" r:id="rId43"/>
    <p:sldId id="1597" r:id="rId44"/>
    <p:sldId id="1598" r:id="rId45"/>
    <p:sldId id="1599" r:id="rId46"/>
    <p:sldId id="1600" r:id="rId47"/>
    <p:sldId id="1601" r:id="rId48"/>
    <p:sldId id="1602" r:id="rId49"/>
    <p:sldId id="1603" r:id="rId50"/>
    <p:sldId id="1604" r:id="rId51"/>
    <p:sldId id="1605" r:id="rId52"/>
    <p:sldId id="1606" r:id="rId53"/>
    <p:sldId id="1609" r:id="rId54"/>
    <p:sldId id="1582" r:id="rId55"/>
    <p:sldId id="1583" r:id="rId56"/>
    <p:sldId id="1584" r:id="rId57"/>
    <p:sldId id="1585" r:id="rId58"/>
    <p:sldId id="1586" r:id="rId59"/>
    <p:sldId id="1587" r:id="rId60"/>
    <p:sldId id="1588" r:id="rId61"/>
    <p:sldId id="1589" r:id="rId62"/>
    <p:sldId id="1590" r:id="rId63"/>
    <p:sldId id="1591" r:id="rId64"/>
    <p:sldId id="1592" r:id="rId65"/>
    <p:sldId id="1544" r:id="rId6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9" autoAdjust="0"/>
    <p:restoredTop sz="75202" autoAdjust="0"/>
  </p:normalViewPr>
  <p:slideViewPr>
    <p:cSldViewPr>
      <p:cViewPr varScale="1">
        <p:scale>
          <a:sx n="85" d="100"/>
          <a:sy n="85" d="100"/>
        </p:scale>
        <p:origin x="-116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63" Type="http://schemas.openxmlformats.org/officeDocument/2006/relationships/slide" Target="slides/slide61.xml"/><Relationship Id="rId64" Type="http://schemas.openxmlformats.org/officeDocument/2006/relationships/slide" Target="slides/slide62.xml"/><Relationship Id="rId65" Type="http://schemas.openxmlformats.org/officeDocument/2006/relationships/slide" Target="slides/slide63.xml"/><Relationship Id="rId66" Type="http://schemas.openxmlformats.org/officeDocument/2006/relationships/slide" Target="slides/slide64.xml"/><Relationship Id="rId67" Type="http://schemas.openxmlformats.org/officeDocument/2006/relationships/notesMaster" Target="notesMasters/notesMaster1.xml"/><Relationship Id="rId68" Type="http://schemas.openxmlformats.org/officeDocument/2006/relationships/handoutMaster" Target="handoutMasters/handoutMaster1.xml"/><Relationship Id="rId69" Type="http://schemas.openxmlformats.org/officeDocument/2006/relationships/printerSettings" Target="printerSettings/printerSettings1.bin"/><Relationship Id="rId50" Type="http://schemas.openxmlformats.org/officeDocument/2006/relationships/slide" Target="slides/slide48.xml"/><Relationship Id="rId51" Type="http://schemas.openxmlformats.org/officeDocument/2006/relationships/slide" Target="slides/slide49.xml"/><Relationship Id="rId52" Type="http://schemas.openxmlformats.org/officeDocument/2006/relationships/slide" Target="slides/slide50.xml"/><Relationship Id="rId53" Type="http://schemas.openxmlformats.org/officeDocument/2006/relationships/slide" Target="slides/slide51.xml"/><Relationship Id="rId54" Type="http://schemas.openxmlformats.org/officeDocument/2006/relationships/slide" Target="slides/slide52.xml"/><Relationship Id="rId55" Type="http://schemas.openxmlformats.org/officeDocument/2006/relationships/slide" Target="slides/slide53.xml"/><Relationship Id="rId56" Type="http://schemas.openxmlformats.org/officeDocument/2006/relationships/slide" Target="slides/slide54.xml"/><Relationship Id="rId57" Type="http://schemas.openxmlformats.org/officeDocument/2006/relationships/slide" Target="slides/slide55.xml"/><Relationship Id="rId58" Type="http://schemas.openxmlformats.org/officeDocument/2006/relationships/slide" Target="slides/slide56.xml"/><Relationship Id="rId59" Type="http://schemas.openxmlformats.org/officeDocument/2006/relationships/slide" Target="slides/slide57.xml"/><Relationship Id="rId40" Type="http://schemas.openxmlformats.org/officeDocument/2006/relationships/slide" Target="slides/slide38.xml"/><Relationship Id="rId41" Type="http://schemas.openxmlformats.org/officeDocument/2006/relationships/slide" Target="slides/slide39.xml"/><Relationship Id="rId42" Type="http://schemas.openxmlformats.org/officeDocument/2006/relationships/slide" Target="slides/slide40.xml"/><Relationship Id="rId43" Type="http://schemas.openxmlformats.org/officeDocument/2006/relationships/slide" Target="slides/slide41.xml"/><Relationship Id="rId44" Type="http://schemas.openxmlformats.org/officeDocument/2006/relationships/slide" Target="slides/slide42.xml"/><Relationship Id="rId45" Type="http://schemas.openxmlformats.org/officeDocument/2006/relationships/slide" Target="slides/slide43.xml"/><Relationship Id="rId46" Type="http://schemas.openxmlformats.org/officeDocument/2006/relationships/slide" Target="slides/slide44.xml"/><Relationship Id="rId47" Type="http://schemas.openxmlformats.org/officeDocument/2006/relationships/slide" Target="slides/slide45.xml"/><Relationship Id="rId48" Type="http://schemas.openxmlformats.org/officeDocument/2006/relationships/slide" Target="slides/slide46.xml"/><Relationship Id="rId49" Type="http://schemas.openxmlformats.org/officeDocument/2006/relationships/slide" Target="slides/slide4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30" Type="http://schemas.openxmlformats.org/officeDocument/2006/relationships/slide" Target="slides/slide28.xml"/><Relationship Id="rId31" Type="http://schemas.openxmlformats.org/officeDocument/2006/relationships/slide" Target="slides/slide29.xml"/><Relationship Id="rId32" Type="http://schemas.openxmlformats.org/officeDocument/2006/relationships/slide" Target="slides/slide30.xml"/><Relationship Id="rId33" Type="http://schemas.openxmlformats.org/officeDocument/2006/relationships/slide" Target="slides/slide31.xml"/><Relationship Id="rId34" Type="http://schemas.openxmlformats.org/officeDocument/2006/relationships/slide" Target="slides/slide32.xml"/><Relationship Id="rId35" Type="http://schemas.openxmlformats.org/officeDocument/2006/relationships/slide" Target="slides/slide33.xml"/><Relationship Id="rId36" Type="http://schemas.openxmlformats.org/officeDocument/2006/relationships/slide" Target="slides/slide34.xml"/><Relationship Id="rId37" Type="http://schemas.openxmlformats.org/officeDocument/2006/relationships/slide" Target="slides/slide35.xml"/><Relationship Id="rId38" Type="http://schemas.openxmlformats.org/officeDocument/2006/relationships/slide" Target="slides/slide36.xml"/><Relationship Id="rId39" Type="http://schemas.openxmlformats.org/officeDocument/2006/relationships/slide" Target="slides/slide37.xml"/><Relationship Id="rId70" Type="http://schemas.openxmlformats.org/officeDocument/2006/relationships/presProps" Target="presProps.xml"/><Relationship Id="rId71" Type="http://schemas.openxmlformats.org/officeDocument/2006/relationships/viewProps" Target="viewProps.xml"/><Relationship Id="rId72" Type="http://schemas.openxmlformats.org/officeDocument/2006/relationships/theme" Target="theme/theme1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slide" Target="slides/slide26.xml"/><Relationship Id="rId29" Type="http://schemas.openxmlformats.org/officeDocument/2006/relationships/slide" Target="slides/slide27.xml"/><Relationship Id="rId73" Type="http://schemas.openxmlformats.org/officeDocument/2006/relationships/tableStyles" Target="tableStyles.xml"/><Relationship Id="rId60" Type="http://schemas.openxmlformats.org/officeDocument/2006/relationships/slide" Target="slides/slide58.xml"/><Relationship Id="rId61" Type="http://schemas.openxmlformats.org/officeDocument/2006/relationships/slide" Target="slides/slide59.xml"/><Relationship Id="rId62" Type="http://schemas.openxmlformats.org/officeDocument/2006/relationships/slide" Target="slides/slide60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2.jpg>
</file>

<file path=ppt/media/image3.png>
</file>

<file path=ppt/media/image4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400">
                <a:latin typeface="Calibri"/>
                <a:cs typeface="Calibri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2425" y="1485900"/>
            <a:ext cx="8396288" cy="4635500"/>
          </a:xfrm>
        </p:spPr>
        <p:txBody>
          <a:bodyPr/>
          <a:lstStyle>
            <a:lvl1pPr>
              <a:defRPr>
                <a:latin typeface="Calibri"/>
                <a:cs typeface="Calibri"/>
              </a:defRPr>
            </a:lvl1pPr>
            <a:lvl2pPr>
              <a:defRPr>
                <a:latin typeface="Calibri"/>
                <a:cs typeface="Calibri"/>
              </a:defRPr>
            </a:lvl2pPr>
            <a:lvl3pPr>
              <a:defRPr>
                <a:latin typeface="Calibri"/>
                <a:cs typeface="Calibri"/>
              </a:defRPr>
            </a:lvl3pPr>
            <a:lvl4pPr>
              <a:defRPr>
                <a:latin typeface="Calibri"/>
                <a:cs typeface="Calibri"/>
              </a:defRPr>
            </a:lvl4pPr>
            <a:lvl5pPr>
              <a:defRPr>
                <a:latin typeface="Calibri"/>
                <a:cs typeface="Calibri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2346596"/>
      </p:ext>
    </p:extLst>
  </p:cSld>
  <p:clrMapOvr>
    <a:masterClrMapping/>
  </p:clrMapOvr>
  <p:transition xmlns:p14="http://schemas.microsoft.com/office/powerpoint/2010/main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0776394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4" Type="http://schemas.openxmlformats.org/officeDocument/2006/relationships/image" Target="../media/image1.jpeg"/><Relationship Id="rId1" Type="http://schemas.openxmlformats.org/officeDocument/2006/relationships/slideLayout" Target="../slideLayouts/slideLayout8.xml"/><Relationship Id="rId2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4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52425" y="463550"/>
            <a:ext cx="8396288" cy="793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21336" tIns="21336" rIns="21336" bIns="21336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" charset="0"/>
              </a:rPr>
              <a:t>Click to edit Master title style</a:t>
            </a:r>
          </a:p>
        </p:txBody>
      </p:sp>
      <p:sp>
        <p:nvSpPr>
          <p:cNvPr id="409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52425" y="1276350"/>
            <a:ext cx="8396288" cy="48450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Arial" charset="0"/>
              </a:rPr>
              <a:t>Click to edit Master text styles</a:t>
            </a:r>
          </a:p>
          <a:p>
            <a:pPr lvl="1"/>
            <a:r>
              <a:rPr lang="en-US">
                <a:sym typeface="Arial" charset="0"/>
              </a:rPr>
              <a:t>Second level</a:t>
            </a:r>
          </a:p>
          <a:p>
            <a:pPr lvl="2"/>
            <a:r>
              <a:rPr lang="en-US">
                <a:sym typeface="Arial" charset="0"/>
              </a:rPr>
              <a:t>Third level</a:t>
            </a:r>
          </a:p>
          <a:p>
            <a:pPr lvl="3"/>
            <a:r>
              <a:rPr lang="en-US">
                <a:sym typeface="Arial" charset="0"/>
              </a:rPr>
              <a:t>Fourth level</a:t>
            </a:r>
          </a:p>
          <a:p>
            <a:pPr lvl="4"/>
            <a:r>
              <a:rPr lang="en-US">
                <a:sym typeface="Arial" charset="0"/>
              </a:rPr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72804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+mj-lt"/>
          <a:ea typeface="+mj-ea"/>
          <a:cs typeface="+mj-cs"/>
          <a:sym typeface="Arial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5pPr>
      <a:lvl6pPr marL="192024" algn="l" rtl="0" fontAlgn="base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6pPr>
      <a:lvl7pPr marL="384048" algn="l" rtl="0" fontAlgn="base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7pPr>
      <a:lvl8pPr marL="576072" algn="l" rtl="0" fontAlgn="base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8pPr>
      <a:lvl9pPr marL="768096" algn="l" rtl="0" fontAlgn="base">
        <a:spcBef>
          <a:spcPct val="0"/>
        </a:spcBef>
        <a:spcAft>
          <a:spcPct val="0"/>
        </a:spcAft>
        <a:defRPr sz="2700" b="1">
          <a:solidFill>
            <a:schemeClr val="tx1"/>
          </a:solidFill>
          <a:latin typeface="Arial" charset="0"/>
          <a:ea typeface="ヒラギノ角ゴ ProN W6" charset="0"/>
          <a:cs typeface="ヒラギノ角ゴ ProN W6" charset="0"/>
          <a:sym typeface="Arial" charset="0"/>
        </a:defRPr>
      </a:lvl9pPr>
    </p:titleStyle>
    <p:bodyStyle>
      <a:lvl1pPr marL="325374" indent="-192024" algn="l" rtl="0" eaLnBrk="0" fontAlgn="base" hangingPunct="0">
        <a:spcBef>
          <a:spcPts val="756"/>
        </a:spcBef>
        <a:spcAft>
          <a:spcPct val="0"/>
        </a:spcAft>
        <a:buClr>
          <a:srgbClr val="D11349"/>
        </a:buClr>
        <a:buSzPct val="100000"/>
        <a:buFont typeface="Wingdings" charset="0"/>
        <a:buChar char="§"/>
        <a:defRPr sz="1800">
          <a:solidFill>
            <a:srgbClr val="0C0F20"/>
          </a:solidFill>
          <a:latin typeface="+mn-lt"/>
          <a:ea typeface="+mn-ea"/>
          <a:cs typeface="+mn-cs"/>
          <a:sym typeface="Arial" charset="0"/>
        </a:defRPr>
      </a:lvl1pPr>
      <a:lvl2pPr marL="512064" indent="-192024" algn="l" rtl="0" eaLnBrk="0" fontAlgn="base" hangingPunct="0">
        <a:spcBef>
          <a:spcPts val="756"/>
        </a:spcBef>
        <a:spcAft>
          <a:spcPct val="0"/>
        </a:spcAft>
        <a:buClr>
          <a:srgbClr val="D11349"/>
        </a:buClr>
        <a:buSzPct val="100000"/>
        <a:buFont typeface="Arial" charset="0"/>
        <a:buChar char="-"/>
        <a:defRPr sz="1800">
          <a:solidFill>
            <a:srgbClr val="0C0F20"/>
          </a:solidFill>
          <a:latin typeface="+mn-lt"/>
          <a:ea typeface="+mn-ea"/>
          <a:cs typeface="+mn-cs"/>
          <a:sym typeface="Arial" charset="0"/>
        </a:defRPr>
      </a:lvl2pPr>
      <a:lvl3pPr marL="698754" indent="-192024" algn="l" rtl="0" eaLnBrk="0" fontAlgn="base" hangingPunct="0">
        <a:spcBef>
          <a:spcPts val="756"/>
        </a:spcBef>
        <a:spcAft>
          <a:spcPct val="0"/>
        </a:spcAft>
        <a:buClr>
          <a:srgbClr val="D11349"/>
        </a:buClr>
        <a:buSzPct val="100000"/>
        <a:buFont typeface="Arial" charset="0"/>
        <a:buChar char="-"/>
        <a:defRPr sz="1800">
          <a:solidFill>
            <a:srgbClr val="0C0F20"/>
          </a:solidFill>
          <a:latin typeface="+mn-lt"/>
          <a:ea typeface="+mn-ea"/>
          <a:cs typeface="+mn-cs"/>
          <a:sym typeface="Arial" charset="0"/>
        </a:defRPr>
      </a:lvl3pPr>
      <a:lvl4pPr marL="885444" indent="-192024" algn="l" rtl="0" eaLnBrk="0" fontAlgn="base" hangingPunct="0">
        <a:spcBef>
          <a:spcPts val="756"/>
        </a:spcBef>
        <a:spcAft>
          <a:spcPct val="0"/>
        </a:spcAft>
        <a:buClr>
          <a:srgbClr val="D11349"/>
        </a:buClr>
        <a:buSzPct val="100000"/>
        <a:buFont typeface="Arial" charset="0"/>
        <a:buChar char="-"/>
        <a:defRPr sz="1800">
          <a:solidFill>
            <a:srgbClr val="0C0F20"/>
          </a:solidFill>
          <a:latin typeface="+mn-lt"/>
          <a:ea typeface="+mn-ea"/>
          <a:cs typeface="+mn-cs"/>
          <a:sym typeface="Arial" charset="0"/>
        </a:defRPr>
      </a:lvl4pPr>
      <a:lvl5pPr marL="1072134" indent="-192024" algn="l" rtl="0" eaLnBrk="0" fontAlgn="base" hangingPunct="0">
        <a:spcBef>
          <a:spcPts val="756"/>
        </a:spcBef>
        <a:spcAft>
          <a:spcPct val="0"/>
        </a:spcAft>
        <a:buClr>
          <a:srgbClr val="D11349"/>
        </a:buClr>
        <a:buSzPct val="100000"/>
        <a:buFont typeface="Arial" charset="0"/>
        <a:buChar char="-"/>
        <a:defRPr sz="1800">
          <a:solidFill>
            <a:srgbClr val="0C0F20"/>
          </a:solidFill>
          <a:latin typeface="+mn-lt"/>
          <a:ea typeface="+mn-ea"/>
          <a:cs typeface="+mn-cs"/>
          <a:sym typeface="Arial" charset="0"/>
        </a:defRPr>
      </a:lvl5pPr>
      <a:lvl6pPr marL="1264158" indent="-192024" algn="l" rtl="0" fontAlgn="base">
        <a:spcBef>
          <a:spcPts val="756"/>
        </a:spcBef>
        <a:spcAft>
          <a:spcPct val="0"/>
        </a:spcAft>
        <a:buClr>
          <a:srgbClr val="D11349"/>
        </a:buClr>
        <a:buSzPct val="100000"/>
        <a:buFont typeface="Arial" charset="0"/>
        <a:buChar char="-"/>
        <a:defRPr sz="1800">
          <a:solidFill>
            <a:srgbClr val="0C0F20"/>
          </a:solidFill>
          <a:latin typeface="+mn-lt"/>
          <a:ea typeface="+mn-ea"/>
          <a:cs typeface="+mn-cs"/>
          <a:sym typeface="Arial" charset="0"/>
        </a:defRPr>
      </a:lvl6pPr>
      <a:lvl7pPr marL="1456182" indent="-192024" algn="l" rtl="0" fontAlgn="base">
        <a:spcBef>
          <a:spcPts val="756"/>
        </a:spcBef>
        <a:spcAft>
          <a:spcPct val="0"/>
        </a:spcAft>
        <a:buClr>
          <a:srgbClr val="D11349"/>
        </a:buClr>
        <a:buSzPct val="100000"/>
        <a:buFont typeface="Arial" charset="0"/>
        <a:buChar char="-"/>
        <a:defRPr sz="1800">
          <a:solidFill>
            <a:srgbClr val="0C0F20"/>
          </a:solidFill>
          <a:latin typeface="+mn-lt"/>
          <a:ea typeface="+mn-ea"/>
          <a:cs typeface="+mn-cs"/>
          <a:sym typeface="Arial" charset="0"/>
        </a:defRPr>
      </a:lvl7pPr>
      <a:lvl8pPr marL="1648206" indent="-192024" algn="l" rtl="0" fontAlgn="base">
        <a:spcBef>
          <a:spcPts val="756"/>
        </a:spcBef>
        <a:spcAft>
          <a:spcPct val="0"/>
        </a:spcAft>
        <a:buClr>
          <a:srgbClr val="D11349"/>
        </a:buClr>
        <a:buSzPct val="100000"/>
        <a:buFont typeface="Arial" charset="0"/>
        <a:buChar char="-"/>
        <a:defRPr sz="1800">
          <a:solidFill>
            <a:srgbClr val="0C0F20"/>
          </a:solidFill>
          <a:latin typeface="+mn-lt"/>
          <a:ea typeface="+mn-ea"/>
          <a:cs typeface="+mn-cs"/>
          <a:sym typeface="Arial" charset="0"/>
        </a:defRPr>
      </a:lvl8pPr>
      <a:lvl9pPr marL="1840230" indent="-192024" algn="l" rtl="0" fontAlgn="base">
        <a:spcBef>
          <a:spcPts val="756"/>
        </a:spcBef>
        <a:spcAft>
          <a:spcPct val="0"/>
        </a:spcAft>
        <a:buClr>
          <a:srgbClr val="D11349"/>
        </a:buClr>
        <a:buSzPct val="100000"/>
        <a:buFont typeface="Arial" charset="0"/>
        <a:buChar char="-"/>
        <a:defRPr sz="1800">
          <a:solidFill>
            <a:srgbClr val="0C0F20"/>
          </a:solidFill>
          <a:latin typeface="+mn-lt"/>
          <a:ea typeface="+mn-ea"/>
          <a:cs typeface="+mn-cs"/>
          <a:sym typeface="Arial" charset="0"/>
        </a:defRPr>
      </a:lvl9pPr>
    </p:bodyStyle>
    <p:otherStyle>
      <a:defPPr>
        <a:defRPr lang="en-US"/>
      </a:defPPr>
      <a:lvl1pPr marL="0" algn="l" defTabSz="19202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1pPr>
      <a:lvl2pPr marL="192024" algn="l" defTabSz="19202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2pPr>
      <a:lvl3pPr marL="384048" algn="l" defTabSz="19202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3pPr>
      <a:lvl4pPr marL="576072" algn="l" defTabSz="19202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4pPr>
      <a:lvl5pPr marL="768096" algn="l" defTabSz="19202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5pPr>
      <a:lvl6pPr marL="960120" algn="l" defTabSz="19202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6pPr>
      <a:lvl7pPr marL="1152144" algn="l" defTabSz="19202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7pPr>
      <a:lvl8pPr marL="1344168" algn="l" defTabSz="19202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8pPr>
      <a:lvl9pPr marL="1536192" algn="l" defTabSz="192024" rtl="0" eaLnBrk="1" latinLnBrk="0" hangingPunct="1"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pn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12: Real-Time Data Analytics (2/2)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31,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009257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35788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9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2438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40386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going on here?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39" name="Group 38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44" name="TextBox 43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NO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0" name="Double Brace 39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544673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properties: contains(</a:t>
            </a:r>
            <a:r>
              <a:rPr lang="en-US" i="1" dirty="0" smtClean="0"/>
              <a:t>x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False positives possible</a:t>
            </a:r>
          </a:p>
          <a:p>
            <a:pPr lvl="1"/>
            <a:r>
              <a:rPr lang="en-US" dirty="0" smtClean="0"/>
              <a:t>No false negatives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smtClean="0"/>
              <a:t>Constraints: capacity, error probability</a:t>
            </a:r>
          </a:p>
          <a:p>
            <a:pPr lvl="1"/>
            <a:r>
              <a:rPr lang="en-US" dirty="0" smtClean="0"/>
              <a:t>Tunable parameters: size of bit vector </a:t>
            </a:r>
            <a:r>
              <a:rPr lang="en-US" i="1" dirty="0" smtClean="0"/>
              <a:t>m</a:t>
            </a:r>
            <a:r>
              <a:rPr lang="en-US" dirty="0" smtClean="0"/>
              <a:t>, number of hash functions </a:t>
            </a:r>
            <a:r>
              <a:rPr lang="en-US" i="1" dirty="0" smtClean="0"/>
              <a:t>k</a:t>
            </a:r>
            <a:endParaRPr lang="en-US" i="1" baseline="-25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33059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frequency estimation</a:t>
            </a:r>
          </a:p>
          <a:p>
            <a:pPr lvl="1"/>
            <a:r>
              <a:rPr lang="en-US" dirty="0" smtClean="0"/>
              <a:t>put(</a:t>
            </a:r>
            <a:r>
              <a:rPr lang="en-US" i="1" dirty="0" smtClean="0"/>
              <a:t>x</a:t>
            </a:r>
            <a:r>
              <a:rPr lang="en-US" dirty="0" smtClean="0"/>
              <a:t>) </a:t>
            </a:r>
            <a:r>
              <a:rPr lang="en-US" dirty="0"/>
              <a:t>→ </a:t>
            </a:r>
            <a:r>
              <a:rPr lang="en-US" dirty="0" smtClean="0"/>
              <a:t>increment count of </a:t>
            </a:r>
            <a:r>
              <a:rPr lang="en-US" i="1" dirty="0" smtClean="0"/>
              <a:t>x</a:t>
            </a:r>
            <a:r>
              <a:rPr lang="en-US" dirty="0" smtClean="0"/>
              <a:t> by one</a:t>
            </a:r>
          </a:p>
          <a:p>
            <a:pPr lvl="1"/>
            <a:r>
              <a:rPr lang="en-US" dirty="0" smtClean="0"/>
              <a:t>get(</a:t>
            </a:r>
            <a:r>
              <a:rPr lang="en-US" i="1" dirty="0"/>
              <a:t>x</a:t>
            </a:r>
            <a:r>
              <a:rPr lang="en-US" dirty="0" smtClean="0"/>
              <a:t>) → returns the frequency of </a:t>
            </a:r>
            <a:r>
              <a:rPr lang="en-US" i="1" dirty="0" smtClean="0"/>
              <a:t>x</a:t>
            </a:r>
            <a:endParaRPr lang="en-US" dirty="0" smtClean="0"/>
          </a:p>
          <a:p>
            <a:r>
              <a:rPr lang="en-US" dirty="0" smtClean="0"/>
              <a:t>Components</a:t>
            </a:r>
          </a:p>
          <a:p>
            <a:pPr lvl="1"/>
            <a:r>
              <a:rPr lang="en-US" i="1" dirty="0"/>
              <a:t>k</a:t>
            </a:r>
            <a:r>
              <a:rPr lang="en-US" dirty="0"/>
              <a:t> hash functions: </a:t>
            </a:r>
            <a:r>
              <a:rPr lang="en-US" i="1" dirty="0"/>
              <a:t>h</a:t>
            </a:r>
            <a:r>
              <a:rPr lang="en-US" i="1" baseline="-25000" dirty="0"/>
              <a:t>1</a:t>
            </a:r>
            <a:r>
              <a:rPr lang="en-US" dirty="0"/>
              <a:t> … </a:t>
            </a:r>
            <a:r>
              <a:rPr lang="en-US" i="1" dirty="0"/>
              <a:t>h</a:t>
            </a:r>
            <a:r>
              <a:rPr lang="en-US" i="1" baseline="-25000" dirty="0"/>
              <a:t>k</a:t>
            </a:r>
          </a:p>
          <a:p>
            <a:pPr lvl="1"/>
            <a:r>
              <a:rPr lang="en-US" i="1" dirty="0" smtClean="0"/>
              <a:t>m </a:t>
            </a:r>
            <a:r>
              <a:rPr lang="en-US" dirty="0" smtClean="0"/>
              <a:t>by</a:t>
            </a:r>
            <a:r>
              <a:rPr lang="en-US" i="1" dirty="0" smtClean="0"/>
              <a:t> k</a:t>
            </a:r>
            <a:r>
              <a:rPr lang="en-US" dirty="0" smtClean="0"/>
              <a:t> array of counters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685800" y="3733800"/>
            <a:ext cx="7010400" cy="2743200"/>
            <a:chOff x="685800" y="3733800"/>
            <a:chExt cx="7010400" cy="2743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 bwMode="auto">
            <a:xfrm>
              <a:off x="1295400" y="4114800"/>
              <a:ext cx="6400800" cy="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Straight Arrow Connector 57"/>
            <p:cNvCxnSpPr/>
            <p:nvPr/>
          </p:nvCxnSpPr>
          <p:spPr bwMode="auto">
            <a:xfrm>
              <a:off x="1143000" y="4343400"/>
              <a:ext cx="0" cy="2133600"/>
            </a:xfrm>
            <a:prstGeom prst="straightConnector1">
              <a:avLst/>
            </a:prstGeom>
            <a:ln>
              <a:headEnd type="arrow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TextBox 60"/>
            <p:cNvSpPr txBox="1"/>
            <p:nvPr/>
          </p:nvSpPr>
          <p:spPr>
            <a:xfrm>
              <a:off x="3886200" y="3733800"/>
              <a:ext cx="1295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m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685800" y="5162490"/>
              <a:ext cx="5334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tabLst>
                  <a:tab pos="292100" algn="l"/>
                  <a:tab pos="520700" algn="l"/>
                </a:tabLst>
              </a:pP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k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9565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28849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945669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332748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992429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7" name="Straight Arrow Connector 66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Arrow Connector 67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Arrow Connector 68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0" name="TextBox 69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1" name="Straight Arrow Connector 70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84209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60" grpId="0"/>
      <p:bldP spid="64" grpId="0"/>
      <p:bldP spid="65" grpId="0"/>
      <p:bldP spid="66" grpId="0"/>
      <p:bldP spid="7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put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9" name="Oval 58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  <a:endParaRPr kumimoji="0" lang="en-US" sz="2400" b="0" i="1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103718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327" y="421288"/>
            <a:ext cx="5243473" cy="5674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0960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rgbClr val="000000"/>
                </a:solidFill>
                <a:latin typeface="Gill Sans"/>
                <a:cs typeface="Gill Sans"/>
              </a:rPr>
              <a:t>Twitter’s data warehousing architecture</a:t>
            </a:r>
            <a:endParaRPr lang="en-US" sz="28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 rot="21030968">
            <a:off x="5812434" y="5365490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issue?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660607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40891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/>
      <p:bldP spid="56" grpId="0"/>
      <p:bldP spid="57" grpId="0"/>
      <p:bldP spid="58" grpId="0"/>
      <p:bldP spid="6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54" name="Oval 53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55" name="TextBox 54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1" name="Straight Arrow Connector 60"/>
          <p:cNvCxnSpPr/>
          <p:nvPr/>
        </p:nvCxnSpPr>
        <p:spPr bwMode="auto">
          <a:xfrm>
            <a:off x="1752600" y="2133600"/>
            <a:ext cx="3048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4" name="Straight Arrow Connector 63"/>
          <p:cNvCxnSpPr/>
          <p:nvPr/>
        </p:nvCxnSpPr>
        <p:spPr bwMode="auto">
          <a:xfrm>
            <a:off x="1752600" y="2133600"/>
            <a:ext cx="50292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5" name="TextBox 6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4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66" name="Straight Arrow Connector 65"/>
          <p:cNvCxnSpPr/>
          <p:nvPr/>
        </p:nvCxnSpPr>
        <p:spPr bwMode="auto">
          <a:xfrm>
            <a:off x="1752600" y="2133600"/>
            <a:ext cx="1371600" cy="3962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3" name="Group 2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71" name="TextBox 70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2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8" name="Double Brace 67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3762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99156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/>
      <p:bldP spid="69" grpId="0"/>
      <p:bldP spid="70" grpId="0"/>
      <p:bldP spid="71" grpId="0"/>
      <p:bldP spid="7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Sketches: get</a:t>
            </a:r>
            <a:endParaRPr lang="en-US" dirty="0"/>
          </a:p>
        </p:txBody>
      </p:sp>
      <p:grpSp>
        <p:nvGrpSpPr>
          <p:cNvPr id="63" name="Group 62"/>
          <p:cNvGrpSpPr/>
          <p:nvPr/>
        </p:nvGrpSpPr>
        <p:grpSpPr>
          <a:xfrm>
            <a:off x="1371600" y="4343400"/>
            <a:ext cx="6324600" cy="2057400"/>
            <a:chOff x="1371600" y="4343400"/>
            <a:chExt cx="6324600" cy="20574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43434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6" name="Rectangle 15"/>
            <p:cNvSpPr/>
            <p:nvPr/>
          </p:nvSpPr>
          <p:spPr bwMode="auto">
            <a:xfrm>
              <a:off x="1371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7" name="Rectangle 16"/>
            <p:cNvSpPr/>
            <p:nvPr/>
          </p:nvSpPr>
          <p:spPr bwMode="auto">
            <a:xfrm>
              <a:off x="1905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8" name="Rectangle 17"/>
            <p:cNvSpPr/>
            <p:nvPr/>
          </p:nvSpPr>
          <p:spPr bwMode="auto">
            <a:xfrm>
              <a:off x="2438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9" name="Rectangle 18"/>
            <p:cNvSpPr/>
            <p:nvPr/>
          </p:nvSpPr>
          <p:spPr bwMode="auto">
            <a:xfrm>
              <a:off x="2971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3505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3</a:t>
              </a: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4038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2" name="Rectangle 21"/>
            <p:cNvSpPr/>
            <p:nvPr/>
          </p:nvSpPr>
          <p:spPr bwMode="auto">
            <a:xfrm>
              <a:off x="4572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3" name="Rectangle 22"/>
            <p:cNvSpPr/>
            <p:nvPr/>
          </p:nvSpPr>
          <p:spPr bwMode="auto">
            <a:xfrm>
              <a:off x="51054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4" name="Rectangle 23"/>
            <p:cNvSpPr/>
            <p:nvPr/>
          </p:nvSpPr>
          <p:spPr bwMode="auto">
            <a:xfrm>
              <a:off x="56388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5" name="Rectangle 24"/>
            <p:cNvSpPr/>
            <p:nvPr/>
          </p:nvSpPr>
          <p:spPr bwMode="auto">
            <a:xfrm>
              <a:off x="61722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6" name="Rectangle 25"/>
            <p:cNvSpPr/>
            <p:nvPr/>
          </p:nvSpPr>
          <p:spPr bwMode="auto">
            <a:xfrm>
              <a:off x="67056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7" name="Rectangle 26"/>
            <p:cNvSpPr/>
            <p:nvPr/>
          </p:nvSpPr>
          <p:spPr bwMode="auto">
            <a:xfrm>
              <a:off x="7239000" y="48768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8" name="Rectangle 27"/>
            <p:cNvSpPr/>
            <p:nvPr/>
          </p:nvSpPr>
          <p:spPr bwMode="auto">
            <a:xfrm>
              <a:off x="1371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29" name="Rectangle 28"/>
            <p:cNvSpPr/>
            <p:nvPr/>
          </p:nvSpPr>
          <p:spPr bwMode="auto">
            <a:xfrm>
              <a:off x="1905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0" name="Rectangle 29"/>
            <p:cNvSpPr/>
            <p:nvPr/>
          </p:nvSpPr>
          <p:spPr bwMode="auto">
            <a:xfrm>
              <a:off x="2438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1" name="Rectangle 30"/>
            <p:cNvSpPr/>
            <p:nvPr/>
          </p:nvSpPr>
          <p:spPr bwMode="auto">
            <a:xfrm>
              <a:off x="2971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2" name="Rectangle 31"/>
            <p:cNvSpPr/>
            <p:nvPr/>
          </p:nvSpPr>
          <p:spPr bwMode="auto">
            <a:xfrm>
              <a:off x="3505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3" name="Rectangle 32"/>
            <p:cNvSpPr/>
            <p:nvPr/>
          </p:nvSpPr>
          <p:spPr bwMode="auto">
            <a:xfrm>
              <a:off x="4038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4" name="Rectangle 33"/>
            <p:cNvSpPr/>
            <p:nvPr/>
          </p:nvSpPr>
          <p:spPr bwMode="auto">
            <a:xfrm>
              <a:off x="4572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5" name="Rectangle 34"/>
            <p:cNvSpPr/>
            <p:nvPr/>
          </p:nvSpPr>
          <p:spPr bwMode="auto">
            <a:xfrm>
              <a:off x="51054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6" name="Rectangle 35"/>
            <p:cNvSpPr/>
            <p:nvPr/>
          </p:nvSpPr>
          <p:spPr bwMode="auto">
            <a:xfrm>
              <a:off x="56388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7" name="Rectangle 36"/>
            <p:cNvSpPr/>
            <p:nvPr/>
          </p:nvSpPr>
          <p:spPr bwMode="auto">
            <a:xfrm>
              <a:off x="61722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38" name="Rectangle 37"/>
            <p:cNvSpPr/>
            <p:nvPr/>
          </p:nvSpPr>
          <p:spPr bwMode="auto">
            <a:xfrm>
              <a:off x="67056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39" name="Rectangle 38"/>
            <p:cNvSpPr/>
            <p:nvPr/>
          </p:nvSpPr>
          <p:spPr bwMode="auto">
            <a:xfrm>
              <a:off x="7239000" y="5410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0" name="Rectangle 39"/>
            <p:cNvSpPr/>
            <p:nvPr/>
          </p:nvSpPr>
          <p:spPr bwMode="auto">
            <a:xfrm>
              <a:off x="1371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1" name="Rectangle 40"/>
            <p:cNvSpPr/>
            <p:nvPr/>
          </p:nvSpPr>
          <p:spPr bwMode="auto">
            <a:xfrm>
              <a:off x="1905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1</a:t>
              </a: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2438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3" name="Rectangle 42"/>
            <p:cNvSpPr/>
            <p:nvPr/>
          </p:nvSpPr>
          <p:spPr bwMode="auto">
            <a:xfrm>
              <a:off x="2971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2</a:t>
              </a:r>
            </a:p>
          </p:txBody>
        </p:sp>
        <p:sp>
          <p:nvSpPr>
            <p:cNvPr id="44" name="Rectangle 43"/>
            <p:cNvSpPr/>
            <p:nvPr/>
          </p:nvSpPr>
          <p:spPr bwMode="auto">
            <a:xfrm>
              <a:off x="3505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5" name="Rectangle 44"/>
            <p:cNvSpPr/>
            <p:nvPr/>
          </p:nvSpPr>
          <p:spPr bwMode="auto">
            <a:xfrm>
              <a:off x="4038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6" name="Rectangle 45"/>
            <p:cNvSpPr/>
            <p:nvPr/>
          </p:nvSpPr>
          <p:spPr bwMode="auto">
            <a:xfrm>
              <a:off x="4572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7" name="Rectangle 46"/>
            <p:cNvSpPr/>
            <p:nvPr/>
          </p:nvSpPr>
          <p:spPr bwMode="auto">
            <a:xfrm>
              <a:off x="51054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8" name="Rectangle 47"/>
            <p:cNvSpPr/>
            <p:nvPr/>
          </p:nvSpPr>
          <p:spPr bwMode="auto">
            <a:xfrm>
              <a:off x="56388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49" name="Rectangle 48"/>
            <p:cNvSpPr/>
            <p:nvPr/>
          </p:nvSpPr>
          <p:spPr bwMode="auto">
            <a:xfrm>
              <a:off x="61722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0" name="Rectangle 49"/>
            <p:cNvSpPr/>
            <p:nvPr/>
          </p:nvSpPr>
          <p:spPr bwMode="auto">
            <a:xfrm>
              <a:off x="67056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1" name="Rectangle 50"/>
            <p:cNvSpPr/>
            <p:nvPr/>
          </p:nvSpPr>
          <p:spPr bwMode="auto">
            <a:xfrm>
              <a:off x="7239000" y="59436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  <p:sp>
        <p:nvSpPr>
          <p:cNvPr id="67" name="Oval 66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y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9" name="TextBox 68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6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2" name="Straight Arrow Connector 71"/>
          <p:cNvCxnSpPr/>
          <p:nvPr/>
        </p:nvCxnSpPr>
        <p:spPr bwMode="auto">
          <a:xfrm>
            <a:off x="1752600" y="2133600"/>
            <a:ext cx="23622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Arrow Connector 72"/>
          <p:cNvCxnSpPr/>
          <p:nvPr/>
        </p:nvCxnSpPr>
        <p:spPr bwMode="auto">
          <a:xfrm>
            <a:off x="1752600" y="2133600"/>
            <a:ext cx="1905000" cy="2819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Arrow Connector 73"/>
          <p:cNvCxnSpPr/>
          <p:nvPr/>
        </p:nvCxnSpPr>
        <p:spPr bwMode="auto">
          <a:xfrm>
            <a:off x="1752600" y="2133600"/>
            <a:ext cx="5562600" cy="3352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/>
          <p:cNvSpPr txBox="1"/>
          <p:nvPr/>
        </p:nvSpPr>
        <p:spPr>
          <a:xfrm>
            <a:off x="4114800" y="2510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6" name="Straight Arrow Connector 75"/>
          <p:cNvCxnSpPr/>
          <p:nvPr/>
        </p:nvCxnSpPr>
        <p:spPr bwMode="auto">
          <a:xfrm>
            <a:off x="1752600" y="2133600"/>
            <a:ext cx="304800" cy="3886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62" name="Group 61"/>
          <p:cNvGrpSpPr/>
          <p:nvPr/>
        </p:nvGrpSpPr>
        <p:grpSpPr>
          <a:xfrm>
            <a:off x="5486400" y="2514600"/>
            <a:ext cx="3124200" cy="1676400"/>
            <a:chOff x="5486400" y="2514600"/>
            <a:chExt cx="3124200" cy="1676400"/>
          </a:xfrm>
        </p:grpSpPr>
        <p:sp>
          <p:nvSpPr>
            <p:cNvPr id="65" name="TextBox 64"/>
            <p:cNvSpPr txBox="1"/>
            <p:nvPr/>
          </p:nvSpPr>
          <p:spPr>
            <a:xfrm>
              <a:off x="5486400" y="3124200"/>
              <a:ext cx="3124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MIN                      = 1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6477000" y="3272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66" name="Double Brace 65"/>
            <p:cNvSpPr/>
            <p:nvPr/>
          </p:nvSpPr>
          <p:spPr bwMode="auto">
            <a:xfrm>
              <a:off x="6248400" y="2514600"/>
              <a:ext cx="1676400" cy="1676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6477000" y="25146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6477000" y="2891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6477000" y="36531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4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y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098854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Count-Min Sketches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Error properties:</a:t>
            </a:r>
          </a:p>
          <a:p>
            <a:pPr lvl="1"/>
            <a:r>
              <a:rPr lang="en-US" dirty="0" smtClean="0"/>
              <a:t>Reasonable estimation of heavy-hitters</a:t>
            </a:r>
          </a:p>
          <a:p>
            <a:pPr lvl="1"/>
            <a:r>
              <a:rPr lang="en-US" dirty="0" smtClean="0"/>
              <a:t>Frequent over-estimation of tail</a:t>
            </a:r>
          </a:p>
          <a:p>
            <a:r>
              <a:rPr lang="en-US" dirty="0" smtClean="0"/>
              <a:t>Usage:</a:t>
            </a:r>
          </a:p>
          <a:p>
            <a:pPr lvl="1"/>
            <a:r>
              <a:rPr lang="en-US" dirty="0" smtClean="0"/>
              <a:t>Constraints: number of distinct events, distribution of events, </a:t>
            </a:r>
            <a:r>
              <a:rPr lang="en-US" smtClean="0"/>
              <a:t>error bounds</a:t>
            </a:r>
            <a:endParaRPr lang="en-US" dirty="0" smtClean="0"/>
          </a:p>
          <a:p>
            <a:pPr lvl="1"/>
            <a:r>
              <a:rPr lang="en-US" dirty="0" smtClean="0"/>
              <a:t>Tunable parameters: number of counters </a:t>
            </a:r>
            <a:r>
              <a:rPr lang="en-US" i="1" dirty="0" smtClean="0"/>
              <a:t>m</a:t>
            </a:r>
            <a:r>
              <a:rPr lang="en-US" dirty="0" smtClean="0"/>
              <a:t>, number of hash functions </a:t>
            </a:r>
            <a:r>
              <a:rPr lang="en-US" i="1" dirty="0" smtClean="0"/>
              <a:t>k</a:t>
            </a:r>
            <a:r>
              <a:rPr lang="en-US" dirty="0" smtClean="0"/>
              <a:t>, size of counters</a:t>
            </a:r>
            <a:endParaRPr lang="en-US" baseline="-25000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73894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Common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Cardinality estimation</a:t>
            </a:r>
          </a:p>
          <a:p>
            <a:pPr lvl="1"/>
            <a:r>
              <a:rPr lang="en-US" dirty="0" smtClean="0"/>
              <a:t>What’s the cardinality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unique visitors to this page?</a:t>
            </a:r>
          </a:p>
          <a:p>
            <a:r>
              <a:rPr lang="en-US" dirty="0" smtClean="0"/>
              <a:t>Set membership</a:t>
            </a:r>
          </a:p>
          <a:p>
            <a:pPr lvl="1"/>
            <a:r>
              <a:rPr lang="en-US" dirty="0" smtClean="0"/>
              <a:t>Is </a:t>
            </a:r>
            <a:r>
              <a:rPr lang="en-US" i="1" dirty="0" smtClean="0"/>
              <a:t>x</a:t>
            </a:r>
            <a:r>
              <a:rPr lang="en-US" dirty="0" smtClean="0"/>
              <a:t> a member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Has this user seen this ad before?</a:t>
            </a:r>
          </a:p>
          <a:p>
            <a:r>
              <a:rPr lang="en-US" dirty="0" smtClean="0"/>
              <a:t>Frequency estimation</a:t>
            </a:r>
          </a:p>
          <a:p>
            <a:pPr lvl="1"/>
            <a:r>
              <a:rPr lang="en-US" dirty="0" smtClean="0"/>
              <a:t>How many times have we observed </a:t>
            </a:r>
            <a:r>
              <a:rPr lang="en-US" i="1" dirty="0" smtClean="0"/>
              <a:t>x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queries has this user issued?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864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28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628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28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1571407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200" dirty="0" smtClean="0">
                <a:latin typeface="Gill Sans"/>
                <a:cs typeface="Gill Sans"/>
              </a:rPr>
              <a:t>Stream Processing Architectures</a:t>
            </a:r>
            <a:endParaRPr lang="en-US" sz="3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731658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 consumers get data from producers?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670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8" idx="3"/>
            <a:endCxn id="9" idx="1"/>
          </p:cNvCxnSpPr>
          <p:nvPr/>
        </p:nvCxnSpPr>
        <p:spPr bwMode="auto">
          <a:xfrm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429000" y="39579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Producer pushes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29000" y="42627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e.g., callback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6361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1"/>
            <a:endCxn id="8" idx="3"/>
          </p:cNvCxnSpPr>
          <p:nvPr/>
        </p:nvCxnSpPr>
        <p:spPr bwMode="auto">
          <a:xfrm flipH="1"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429000" y="42627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e.g., poll, tail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29000" y="39579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Consumer pulls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28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Hashing for Three Common Tasks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Cardinality estimation</a:t>
            </a:r>
          </a:p>
          <a:p>
            <a:pPr lvl="1"/>
            <a:r>
              <a:rPr lang="en-US" dirty="0" smtClean="0"/>
              <a:t>What’s the cardinality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unique visitors to this page?</a:t>
            </a:r>
          </a:p>
          <a:p>
            <a:r>
              <a:rPr lang="en-US" dirty="0" smtClean="0"/>
              <a:t>Set membership</a:t>
            </a:r>
          </a:p>
          <a:p>
            <a:pPr lvl="1"/>
            <a:r>
              <a:rPr lang="en-US" dirty="0" smtClean="0"/>
              <a:t>Is </a:t>
            </a:r>
            <a:r>
              <a:rPr lang="en-US" i="1" dirty="0" smtClean="0"/>
              <a:t>x</a:t>
            </a:r>
            <a:r>
              <a:rPr lang="en-US" dirty="0" smtClean="0"/>
              <a:t> a member of set </a:t>
            </a:r>
            <a:r>
              <a:rPr lang="en-US" i="1" dirty="0" smtClean="0"/>
              <a:t>S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Has this user seen this ad before?</a:t>
            </a:r>
          </a:p>
          <a:p>
            <a:r>
              <a:rPr lang="en-US" dirty="0" smtClean="0"/>
              <a:t>Frequency estimation</a:t>
            </a:r>
          </a:p>
          <a:p>
            <a:pPr lvl="1"/>
            <a:r>
              <a:rPr lang="en-US" dirty="0" smtClean="0"/>
              <a:t>How many times have we observed </a:t>
            </a:r>
            <a:r>
              <a:rPr lang="en-US" i="1" dirty="0" smtClean="0"/>
              <a:t>x</a:t>
            </a:r>
            <a:r>
              <a:rPr lang="en-US" dirty="0" smtClean="0"/>
              <a:t>?</a:t>
            </a:r>
          </a:p>
          <a:p>
            <a:pPr lvl="1"/>
            <a:r>
              <a:rPr lang="en-US" dirty="0" smtClean="0"/>
              <a:t>How many queries has this user issued?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4864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4864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HashSet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4864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162800" y="10668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HLL counter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162800" y="23577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Bloom Filter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162800" y="3581400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CMS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129290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8" idx="3"/>
            <a:endCxn id="9" idx="1"/>
          </p:cNvCxnSpPr>
          <p:nvPr/>
        </p:nvCxnSpPr>
        <p:spPr bwMode="auto">
          <a:xfrm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55626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5626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5626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19" name="Straight Arrow Connector 18"/>
          <p:cNvCxnSpPr>
            <a:stCxn id="8" idx="3"/>
            <a:endCxn id="11" idx="1"/>
          </p:cNvCxnSpPr>
          <p:nvPr/>
        </p:nvCxnSpPr>
        <p:spPr bwMode="auto">
          <a:xfrm flipV="1">
            <a:off x="3657600" y="2286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3"/>
            <a:endCxn id="13" idx="1"/>
          </p:cNvCxnSpPr>
          <p:nvPr/>
        </p:nvCxnSpPr>
        <p:spPr bwMode="auto">
          <a:xfrm>
            <a:off x="3657600" y="3429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3"/>
            <a:endCxn id="16" idx="1"/>
          </p:cNvCxnSpPr>
          <p:nvPr/>
        </p:nvCxnSpPr>
        <p:spPr bwMode="auto">
          <a:xfrm>
            <a:off x="3657600" y="3429000"/>
            <a:ext cx="19050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7526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23" idx="3"/>
            <a:endCxn id="9" idx="1"/>
          </p:cNvCxnSpPr>
          <p:nvPr/>
        </p:nvCxnSpPr>
        <p:spPr bwMode="auto">
          <a:xfrm flipV="1">
            <a:off x="3657600" y="3429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3" idx="3"/>
            <a:endCxn id="11" idx="1"/>
          </p:cNvCxnSpPr>
          <p:nvPr/>
        </p:nvCxnSpPr>
        <p:spPr bwMode="auto">
          <a:xfrm flipV="1">
            <a:off x="3657600" y="2286000"/>
            <a:ext cx="19050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3" idx="3"/>
            <a:endCxn id="13" idx="1"/>
          </p:cNvCxnSpPr>
          <p:nvPr/>
        </p:nvCxnSpPr>
        <p:spPr bwMode="auto">
          <a:xfrm>
            <a:off x="3657600" y="4572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3" idx="3"/>
            <a:endCxn id="16" idx="1"/>
          </p:cNvCxnSpPr>
          <p:nvPr/>
        </p:nvCxnSpPr>
        <p:spPr bwMode="auto">
          <a:xfrm>
            <a:off x="3657600" y="4572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82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6" grpId="0" animBg="1"/>
      <p:bldP spid="2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954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0198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0198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0198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0198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954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038600" y="2971800"/>
            <a:ext cx="990600" cy="2057400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rPr>
              <a:t>Broker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2" name="Straight Arrow Connector 21"/>
          <p:cNvCxnSpPr>
            <a:stCxn id="8" idx="3"/>
            <a:endCxn id="17" idx="1"/>
          </p:cNvCxnSpPr>
          <p:nvPr/>
        </p:nvCxnSpPr>
        <p:spPr bwMode="auto">
          <a:xfrm>
            <a:off x="3200400" y="34290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3" idx="3"/>
            <a:endCxn id="17" idx="1"/>
          </p:cNvCxnSpPr>
          <p:nvPr/>
        </p:nvCxnSpPr>
        <p:spPr bwMode="auto">
          <a:xfrm flipV="1">
            <a:off x="3200400" y="40005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3"/>
            <a:endCxn id="11" idx="1"/>
          </p:cNvCxnSpPr>
          <p:nvPr/>
        </p:nvCxnSpPr>
        <p:spPr bwMode="auto">
          <a:xfrm flipV="1">
            <a:off x="5029200" y="2286000"/>
            <a:ext cx="990600" cy="1714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7" idx="3"/>
            <a:endCxn id="9" idx="1"/>
          </p:cNvCxnSpPr>
          <p:nvPr/>
        </p:nvCxnSpPr>
        <p:spPr bwMode="auto">
          <a:xfrm flipV="1">
            <a:off x="5029200" y="3429000"/>
            <a:ext cx="9906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7" idx="3"/>
            <a:endCxn id="13" idx="1"/>
          </p:cNvCxnSpPr>
          <p:nvPr/>
        </p:nvCxnSpPr>
        <p:spPr bwMode="auto">
          <a:xfrm>
            <a:off x="5029200" y="4000500"/>
            <a:ext cx="9906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7" idx="3"/>
            <a:endCxn id="16" idx="1"/>
          </p:cNvCxnSpPr>
          <p:nvPr/>
        </p:nvCxnSpPr>
        <p:spPr bwMode="auto">
          <a:xfrm>
            <a:off x="5029200" y="4000500"/>
            <a:ext cx="990600" cy="1714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Queue, Pub/Sub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 rot="21194615">
            <a:off x="3581400" y="2891076"/>
            <a:ext cx="1828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Kafka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9319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2971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Tuple-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at-a-Time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Processing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91191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Open-source real-time distributed stream processing system</a:t>
            </a:r>
          </a:p>
          <a:p>
            <a:pPr lvl="1"/>
            <a:r>
              <a:rPr lang="en-US" dirty="0" smtClean="0"/>
              <a:t>Started at </a:t>
            </a:r>
            <a:r>
              <a:rPr lang="en-US" dirty="0" err="1" smtClean="0"/>
              <a:t>BackType</a:t>
            </a:r>
            <a:endParaRPr lang="en-US" dirty="0" smtClean="0"/>
          </a:p>
          <a:p>
            <a:pPr lvl="1"/>
            <a:r>
              <a:rPr lang="en-US" dirty="0" err="1" smtClean="0"/>
              <a:t>BackType</a:t>
            </a:r>
            <a:r>
              <a:rPr lang="en-US" dirty="0" smtClean="0"/>
              <a:t> acquired by Twitter in 2011</a:t>
            </a:r>
          </a:p>
          <a:p>
            <a:pPr lvl="1"/>
            <a:r>
              <a:rPr lang="en-US" dirty="0" smtClean="0"/>
              <a:t>Now an Apache project</a:t>
            </a:r>
          </a:p>
          <a:p>
            <a:r>
              <a:rPr lang="en-US" dirty="0" smtClean="0"/>
              <a:t>Storm aspires to be the Hadoop of real-time processing!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5183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 Topologies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Storm topologies = “job”</a:t>
            </a:r>
          </a:p>
          <a:p>
            <a:pPr lvl="1"/>
            <a:r>
              <a:rPr lang="en-US" dirty="0" smtClean="0"/>
              <a:t>Once started, runs continuously until killed</a:t>
            </a:r>
          </a:p>
          <a:p>
            <a:r>
              <a:rPr lang="en-US" dirty="0"/>
              <a:t>A Storm topology is a </a:t>
            </a:r>
            <a:r>
              <a:rPr lang="en-US" dirty="0" smtClean="0"/>
              <a:t>computation graph</a:t>
            </a:r>
            <a:endParaRPr lang="en-US" dirty="0"/>
          </a:p>
          <a:p>
            <a:pPr lvl="1"/>
            <a:r>
              <a:rPr lang="en-US" dirty="0"/>
              <a:t>Graph contains nodes and edges </a:t>
            </a:r>
          </a:p>
          <a:p>
            <a:pPr lvl="1"/>
            <a:r>
              <a:rPr lang="en-US" dirty="0"/>
              <a:t>Nodes </a:t>
            </a:r>
            <a:r>
              <a:rPr lang="en-US" dirty="0" smtClean="0"/>
              <a:t>hold </a:t>
            </a:r>
            <a:r>
              <a:rPr lang="en-US" dirty="0"/>
              <a:t>processing logic (i.e., transformation over its input)</a:t>
            </a:r>
          </a:p>
          <a:p>
            <a:pPr lvl="1"/>
            <a:r>
              <a:rPr lang="en-US" dirty="0"/>
              <a:t>Directed edges indicate communication between </a:t>
            </a:r>
            <a:r>
              <a:rPr lang="en-US" dirty="0" smtClean="0"/>
              <a:t>nodes</a:t>
            </a:r>
          </a:p>
          <a:p>
            <a:r>
              <a:rPr lang="en-US" dirty="0" smtClean="0"/>
              <a:t>Processing semantics:</a:t>
            </a:r>
          </a:p>
          <a:p>
            <a:pPr lvl="1"/>
            <a:r>
              <a:rPr lang="en-US" dirty="0" smtClean="0"/>
              <a:t>At most once: without acknowledgments</a:t>
            </a:r>
          </a:p>
          <a:p>
            <a:pPr lvl="1"/>
            <a:r>
              <a:rPr lang="en-US" dirty="0" smtClean="0"/>
              <a:t>At least once: with acknowledgements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53704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Streams, Spouts, and Bolts</a:t>
            </a:r>
            <a:endParaRPr lang="en-US" dirty="0"/>
          </a:p>
        </p:txBody>
      </p:sp>
      <p:sp>
        <p:nvSpPr>
          <p:cNvPr id="39" name="Hexagon 38"/>
          <p:cNvSpPr/>
          <p:nvPr/>
        </p:nvSpPr>
        <p:spPr bwMode="auto">
          <a:xfrm>
            <a:off x="4644008" y="242088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0" name="Hexagon 39"/>
          <p:cNvSpPr/>
          <p:nvPr/>
        </p:nvSpPr>
        <p:spPr bwMode="auto">
          <a:xfrm>
            <a:off x="5940152" y="242088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1" name="Hexagon 40"/>
          <p:cNvSpPr/>
          <p:nvPr/>
        </p:nvSpPr>
        <p:spPr bwMode="auto">
          <a:xfrm>
            <a:off x="7164288" y="242088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2" name="Hexagon 41"/>
          <p:cNvSpPr/>
          <p:nvPr/>
        </p:nvSpPr>
        <p:spPr bwMode="auto">
          <a:xfrm>
            <a:off x="4644008" y="3717032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3" name="Hexagon 42"/>
          <p:cNvSpPr/>
          <p:nvPr/>
        </p:nvSpPr>
        <p:spPr bwMode="auto">
          <a:xfrm>
            <a:off x="6588224" y="3717032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4" name="Hexagon 43"/>
          <p:cNvSpPr/>
          <p:nvPr/>
        </p:nvSpPr>
        <p:spPr bwMode="auto">
          <a:xfrm>
            <a:off x="5724128" y="494116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sp>
        <p:nvSpPr>
          <p:cNvPr id="45" name="Hexagon 44"/>
          <p:cNvSpPr/>
          <p:nvPr/>
        </p:nvSpPr>
        <p:spPr bwMode="auto">
          <a:xfrm>
            <a:off x="7164288" y="4941168"/>
            <a:ext cx="936104" cy="792088"/>
          </a:xfrm>
          <a:prstGeom prst="hexagon">
            <a:avLst/>
          </a:prstGeom>
          <a:solidFill>
            <a:srgbClr val="9C5252"/>
          </a:solidFill>
          <a:ln w="25400" cap="flat" cmpd="sng" algn="ctr">
            <a:solidFill>
              <a:srgbClr val="9C5252">
                <a:shade val="50000"/>
              </a:srgbClr>
            </a:solidFill>
            <a:prstDash val="solid"/>
            <a:headEnd type="none" w="med" len="med"/>
            <a:tailEnd type="none" w="med" len="med"/>
          </a:ln>
          <a:effectLst/>
          <a:ex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rPr>
              <a:t>bolt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ea typeface="ＭＳ Ｐゴシック" charset="0"/>
              <a:cs typeface="Gill Sans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7164288" y="1421160"/>
            <a:ext cx="936104" cy="720080"/>
            <a:chOff x="7028656" y="1925216"/>
            <a:chExt cx="936104" cy="720080"/>
          </a:xfrm>
        </p:grpSpPr>
        <p:sp>
          <p:nvSpPr>
            <p:cNvPr id="47" name="Isosceles Triangle 46"/>
            <p:cNvSpPr/>
            <p:nvPr/>
          </p:nvSpPr>
          <p:spPr bwMode="auto">
            <a:xfrm flipV="1">
              <a:off x="7028656" y="1925216"/>
              <a:ext cx="936104" cy="720080"/>
            </a:xfrm>
            <a:prstGeom prst="triangle">
              <a:avLst/>
            </a:prstGeom>
            <a:solidFill>
              <a:srgbClr val="6076B4"/>
            </a:solidFill>
            <a:ln w="25400" cap="flat" cmpd="sng" algn="ctr">
              <a:solidFill>
                <a:srgbClr val="6076B4">
                  <a:shade val="50000"/>
                </a:srgbClr>
              </a:solidFill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154269" y="1925216"/>
              <a:ext cx="650338" cy="3385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ＭＳ Ｐゴシック"/>
                  <a:cs typeface="Gill Sans"/>
                </a:rPr>
                <a:t>spout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5292080" y="1421160"/>
            <a:ext cx="936104" cy="720080"/>
            <a:chOff x="5516488" y="1925216"/>
            <a:chExt cx="936104" cy="720080"/>
          </a:xfrm>
        </p:grpSpPr>
        <p:sp>
          <p:nvSpPr>
            <p:cNvPr id="50" name="Isosceles Triangle 49"/>
            <p:cNvSpPr/>
            <p:nvPr/>
          </p:nvSpPr>
          <p:spPr bwMode="auto">
            <a:xfrm flipV="1">
              <a:off x="5516488" y="1925216"/>
              <a:ext cx="936104" cy="720080"/>
            </a:xfrm>
            <a:prstGeom prst="triangle">
              <a:avLst/>
            </a:prstGeom>
            <a:solidFill>
              <a:srgbClr val="6076B4"/>
            </a:solidFill>
            <a:ln w="25400" cap="flat" cmpd="sng" algn="ctr">
              <a:solidFill>
                <a:srgbClr val="6076B4">
                  <a:shade val="50000"/>
                </a:srgbClr>
              </a:solidFill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5642101" y="1925216"/>
              <a:ext cx="650338" cy="3385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ＭＳ Ｐゴシック"/>
                  <a:cs typeface="Gill Sans"/>
                </a:rPr>
                <a:t>spout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7884368" y="3717032"/>
            <a:ext cx="936104" cy="720080"/>
            <a:chOff x="5516488" y="1925216"/>
            <a:chExt cx="936104" cy="720080"/>
          </a:xfrm>
        </p:grpSpPr>
        <p:sp>
          <p:nvSpPr>
            <p:cNvPr id="53" name="Isosceles Triangle 52"/>
            <p:cNvSpPr/>
            <p:nvPr/>
          </p:nvSpPr>
          <p:spPr bwMode="auto">
            <a:xfrm flipV="1">
              <a:off x="5516488" y="1925216"/>
              <a:ext cx="936104" cy="720080"/>
            </a:xfrm>
            <a:prstGeom prst="triangle">
              <a:avLst/>
            </a:prstGeom>
            <a:solidFill>
              <a:srgbClr val="6076B4"/>
            </a:solidFill>
            <a:ln w="25400" cap="flat" cmpd="sng" algn="ctr">
              <a:solidFill>
                <a:srgbClr val="6076B4">
                  <a:shade val="50000"/>
                </a:srgbClr>
              </a:solidFill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 charset="0"/>
                <a:cs typeface="Gill Sans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642101" y="1925216"/>
              <a:ext cx="650338" cy="338554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ＭＳ Ｐゴシック"/>
                  <a:cs typeface="Gill Sans"/>
                </a:rPr>
                <a:t>spout</a:t>
              </a: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endParaRPr>
            </a:p>
          </p:txBody>
        </p:sp>
      </p:grpSp>
      <p:cxnSp>
        <p:nvCxnSpPr>
          <p:cNvPr id="55" name="Straight Arrow Connector 54"/>
          <p:cNvCxnSpPr>
            <a:endCxn id="39" idx="5"/>
          </p:cNvCxnSpPr>
          <p:nvPr/>
        </p:nvCxnSpPr>
        <p:spPr bwMode="auto">
          <a:xfrm flipH="1">
            <a:off x="5382090" y="1988840"/>
            <a:ext cx="270030" cy="432048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Arrow Connector 55"/>
          <p:cNvCxnSpPr>
            <a:endCxn id="40" idx="4"/>
          </p:cNvCxnSpPr>
          <p:nvPr/>
        </p:nvCxnSpPr>
        <p:spPr bwMode="auto">
          <a:xfrm>
            <a:off x="5868144" y="1988840"/>
            <a:ext cx="270030" cy="432048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Arrow Connector 56"/>
          <p:cNvCxnSpPr/>
          <p:nvPr/>
        </p:nvCxnSpPr>
        <p:spPr bwMode="auto">
          <a:xfrm>
            <a:off x="5076056" y="3212976"/>
            <a:ext cx="0" cy="504056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Arrow Connector 57"/>
          <p:cNvCxnSpPr>
            <a:endCxn id="43" idx="4"/>
          </p:cNvCxnSpPr>
          <p:nvPr/>
        </p:nvCxnSpPr>
        <p:spPr bwMode="auto">
          <a:xfrm>
            <a:off x="6372200" y="3212976"/>
            <a:ext cx="414046" cy="504056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Arrow Connector 58"/>
          <p:cNvCxnSpPr>
            <a:endCxn id="43" idx="5"/>
          </p:cNvCxnSpPr>
          <p:nvPr/>
        </p:nvCxnSpPr>
        <p:spPr bwMode="auto">
          <a:xfrm flipH="1">
            <a:off x="7326306" y="3212976"/>
            <a:ext cx="342038" cy="504056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0" name="Straight Arrow Connector 59"/>
          <p:cNvCxnSpPr>
            <a:stCxn id="53" idx="0"/>
            <a:endCxn id="45" idx="5"/>
          </p:cNvCxnSpPr>
          <p:nvPr/>
        </p:nvCxnSpPr>
        <p:spPr bwMode="auto">
          <a:xfrm flipH="1">
            <a:off x="7902370" y="4437112"/>
            <a:ext cx="450050" cy="504056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1" name="Straight Arrow Connector 60"/>
          <p:cNvCxnSpPr>
            <a:stCxn id="42" idx="1"/>
            <a:endCxn id="44" idx="4"/>
          </p:cNvCxnSpPr>
          <p:nvPr/>
        </p:nvCxnSpPr>
        <p:spPr bwMode="auto">
          <a:xfrm>
            <a:off x="5382090" y="4509120"/>
            <a:ext cx="540060" cy="432048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2" name="Straight Arrow Connector 61"/>
          <p:cNvCxnSpPr>
            <a:stCxn id="44" idx="0"/>
            <a:endCxn id="45" idx="3"/>
          </p:cNvCxnSpPr>
          <p:nvPr/>
        </p:nvCxnSpPr>
        <p:spPr bwMode="auto">
          <a:xfrm>
            <a:off x="6660232" y="5337212"/>
            <a:ext cx="504056" cy="0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3" name="Straight Arrow Connector 62"/>
          <p:cNvCxnSpPr>
            <a:endCxn id="45" idx="4"/>
          </p:cNvCxnSpPr>
          <p:nvPr/>
        </p:nvCxnSpPr>
        <p:spPr bwMode="auto">
          <a:xfrm>
            <a:off x="7020272" y="4509120"/>
            <a:ext cx="342038" cy="432048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64" name="Straight Arrow Connector 63"/>
          <p:cNvCxnSpPr/>
          <p:nvPr/>
        </p:nvCxnSpPr>
        <p:spPr bwMode="auto">
          <a:xfrm>
            <a:off x="7632340" y="2132856"/>
            <a:ext cx="0" cy="288032"/>
          </a:xfrm>
          <a:prstGeom prst="straightConnector1">
            <a:avLst/>
          </a:prstGeom>
          <a:solidFill>
            <a:srgbClr val="6076B4"/>
          </a:solidFill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65" name="TextBox 64"/>
          <p:cNvSpPr txBox="1"/>
          <p:nvPr/>
        </p:nvSpPr>
        <p:spPr>
          <a:xfrm>
            <a:off x="5940152" y="1916832"/>
            <a:ext cx="774571" cy="3385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244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2244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5580112" y="4386590"/>
            <a:ext cx="774571" cy="3385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244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2244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7432667" y="4386590"/>
            <a:ext cx="774571" cy="338554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002244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002244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73" name="Content Placeholder 2"/>
          <p:cNvSpPr txBox="1">
            <a:spLocks/>
          </p:cNvSpPr>
          <p:nvPr/>
        </p:nvSpPr>
        <p:spPr bwMode="auto">
          <a:xfrm>
            <a:off x="611560" y="2924944"/>
            <a:ext cx="3672408" cy="1224136"/>
          </a:xfrm>
          <a:prstGeom prst="rect">
            <a:avLst/>
          </a:prstGeom>
          <a:gradFill rotWithShape="1">
            <a:gsLst>
              <a:gs pos="0">
                <a:srgbClr val="6076B4">
                  <a:tint val="50000"/>
                  <a:satMod val="300000"/>
                </a:srgbClr>
              </a:gs>
              <a:gs pos="35000">
                <a:srgbClr val="6076B4">
                  <a:tint val="37000"/>
                  <a:satMod val="300000"/>
                </a:srgbClr>
              </a:gs>
              <a:gs pos="100000">
                <a:srgbClr val="6076B4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6076B4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92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71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54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33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7129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1701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6273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0845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5417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2088" marR="0" lvl="0" indent="-192088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Spouts</a:t>
            </a: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 generators</a:t>
            </a:r>
            <a:endParaRPr kumimoji="0" lang="en-US" sz="4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May propagate a single stream to multiple consumers</a:t>
            </a:r>
            <a:endParaRPr kumimoji="0" lang="en-US" sz="4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74" name="Content Placeholder 2"/>
          <p:cNvSpPr txBox="1">
            <a:spLocks/>
          </p:cNvSpPr>
          <p:nvPr/>
        </p:nvSpPr>
        <p:spPr bwMode="auto">
          <a:xfrm>
            <a:off x="611560" y="4437112"/>
            <a:ext cx="3672408" cy="1440160"/>
          </a:xfrm>
          <a:prstGeom prst="rect">
            <a:avLst/>
          </a:prstGeom>
          <a:gradFill rotWithShape="1">
            <a:gsLst>
              <a:gs pos="0">
                <a:srgbClr val="6076B4">
                  <a:tint val="50000"/>
                  <a:satMod val="300000"/>
                </a:srgbClr>
              </a:gs>
              <a:gs pos="35000">
                <a:srgbClr val="6076B4">
                  <a:tint val="37000"/>
                  <a:satMod val="300000"/>
                </a:srgbClr>
              </a:gs>
              <a:gs pos="100000">
                <a:srgbClr val="6076B4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6076B4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92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71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54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33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7129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1701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6273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0845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5417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2088" marR="0" lvl="0" indent="-192088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Bolts</a:t>
            </a: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Subscribe to streams</a:t>
            </a:r>
            <a:endParaRPr kumimoji="0" lang="en-US" sz="4400" b="0" i="0" u="none" strike="noStrike" kern="0" cap="none" spc="0" normalizeH="0" baseline="0" noProof="0" dirty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Streams transformers </a:t>
            </a: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Process incoming streams and produce new ones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  <p:sp>
        <p:nvSpPr>
          <p:cNvPr id="77" name="Content Placeholder 2"/>
          <p:cNvSpPr txBox="1">
            <a:spLocks/>
          </p:cNvSpPr>
          <p:nvPr/>
        </p:nvSpPr>
        <p:spPr bwMode="auto">
          <a:xfrm>
            <a:off x="611560" y="1196752"/>
            <a:ext cx="3672408" cy="1440160"/>
          </a:xfrm>
          <a:prstGeom prst="rect">
            <a:avLst/>
          </a:prstGeom>
          <a:gradFill rotWithShape="1">
            <a:gsLst>
              <a:gs pos="0">
                <a:srgbClr val="6076B4">
                  <a:tint val="50000"/>
                  <a:satMod val="300000"/>
                </a:srgbClr>
              </a:gs>
              <a:gs pos="35000">
                <a:srgbClr val="6076B4">
                  <a:tint val="37000"/>
                  <a:satMod val="300000"/>
                </a:srgbClr>
              </a:gs>
              <a:gs pos="100000">
                <a:srgbClr val="6076B4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6076B4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192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571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954088" indent="-19208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333500" indent="-188913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Char char="–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17129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1701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6273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0845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541713" indent="-185738" algn="l" rtl="0" fontAlgn="base"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Font typeface="Times" charset="0"/>
              <a:buChar char="•"/>
              <a:defRPr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92088" marR="0" lvl="0" indent="-192088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•"/>
              <a:tabLst/>
              <a:defRPr/>
            </a:pPr>
            <a:r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Streams</a:t>
            </a: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The basic collection abstraction: an unbounded sequence of tuples </a:t>
            </a:r>
            <a:endParaRPr kumimoji="0" lang="en-US" sz="44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r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ea typeface="ＭＳ Ｐゴシック"/>
                <a:cs typeface="Gill Sans"/>
              </a:rPr>
              <a:t>Streams are transformed by the processing elements of a topology </a:t>
            </a:r>
            <a:endParaRPr kumimoji="0" lang="en-US" sz="44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  <a:p>
            <a:pPr marL="571500" marR="0" lvl="1" indent="-188913" algn="l" defTabSz="914400" rtl="0" eaLnBrk="1" fontAlgn="base" latinLnBrk="0" hangingPunct="1">
              <a:lnSpc>
                <a:spcPct val="100000"/>
              </a:lnSpc>
              <a:spcBef>
                <a:spcPct val="40000"/>
              </a:spcBef>
              <a:spcAft>
                <a:spcPct val="0"/>
              </a:spcAft>
              <a:buClr>
                <a:srgbClr val="CF103A"/>
              </a:buClr>
              <a:buSzTx/>
              <a:buFontTx/>
              <a:buChar char="–"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ea typeface="ＭＳ Ｐゴシック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636653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Stream Groupings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Bolts are executed by multiple workers in parallel</a:t>
            </a:r>
          </a:p>
          <a:p>
            <a:r>
              <a:rPr lang="en-US" dirty="0" smtClean="0"/>
              <a:t>When a bolt emits a tuple, where should it go?</a:t>
            </a:r>
          </a:p>
          <a:p>
            <a:r>
              <a:rPr lang="en-US" dirty="0"/>
              <a:t>Stream </a:t>
            </a:r>
            <a:r>
              <a:rPr lang="en-US" dirty="0" smtClean="0"/>
              <a:t>groupings: </a:t>
            </a:r>
            <a:endParaRPr lang="en-US" dirty="0"/>
          </a:p>
          <a:p>
            <a:pPr lvl="1"/>
            <a:r>
              <a:rPr lang="en-US" dirty="0"/>
              <a:t>Shuffle grouping: round-robin</a:t>
            </a:r>
          </a:p>
          <a:p>
            <a:pPr lvl="1"/>
            <a:r>
              <a:rPr lang="en-US" dirty="0" smtClean="0"/>
              <a:t>Field </a:t>
            </a:r>
            <a:r>
              <a:rPr lang="en-US" dirty="0"/>
              <a:t>grouping: based on </a:t>
            </a:r>
            <a:r>
              <a:rPr lang="en-US" dirty="0" smtClean="0"/>
              <a:t>data value </a:t>
            </a:r>
            <a:endParaRPr lang="en-US" dirty="0"/>
          </a:p>
          <a:p>
            <a:endParaRPr lang="en-US" dirty="0"/>
          </a:p>
        </p:txBody>
      </p:sp>
      <p:pic>
        <p:nvPicPr>
          <p:cNvPr id="3" name="Content Placeholder 5" descr="storm-grouping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4053" b="-14053"/>
          <a:stretch>
            <a:fillRect/>
          </a:stretch>
        </p:blipFill>
        <p:spPr>
          <a:xfrm>
            <a:off x="5256659" y="2113856"/>
            <a:ext cx="3811141" cy="4896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74993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From Storm to Heron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Heron = API compatible re-implementation of Storm</a:t>
            </a:r>
          </a:p>
          <a:p>
            <a:endParaRPr lang="en-US" dirty="0"/>
          </a:p>
        </p:txBody>
      </p:sp>
      <p:pic>
        <p:nvPicPr>
          <p:cNvPr id="4" name="Picture 3" descr="blog-figure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841500"/>
            <a:ext cx="6520486" cy="47879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</a:t>
            </a:r>
            <a:r>
              <a:rPr lang="en-US" sz="1000" b="0" dirty="0">
                <a:solidFill>
                  <a:schemeClr val="bg1"/>
                </a:solidFill>
              </a:rPr>
              <a:t>: https://</a:t>
            </a:r>
            <a:r>
              <a:rPr lang="en-US" sz="1000" b="0" dirty="0" err="1">
                <a:solidFill>
                  <a:schemeClr val="bg1"/>
                </a:solidFill>
              </a:rPr>
              <a:t>blog.twitter.com</a:t>
            </a:r>
            <a:r>
              <a:rPr lang="en-US" sz="1000" b="0" dirty="0">
                <a:solidFill>
                  <a:schemeClr val="bg1"/>
                </a:solidFill>
              </a:rPr>
              <a:t>/2015/flying-faster-with-twitter-heron</a:t>
            </a:r>
          </a:p>
        </p:txBody>
      </p:sp>
    </p:spTree>
    <p:extLst>
      <p:ext uri="{BB962C8B-B14F-4D97-AF65-F5344CB8AC3E}">
        <p14:creationId xmlns:p14="http://schemas.microsoft.com/office/powerpoint/2010/main" val="6767575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og-figure-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718" y="838200"/>
            <a:ext cx="7268882" cy="52959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</a:t>
            </a:r>
            <a:r>
              <a:rPr lang="en-US" sz="1000" b="0" dirty="0">
                <a:solidFill>
                  <a:schemeClr val="bg1"/>
                </a:solidFill>
              </a:rPr>
              <a:t>: https://</a:t>
            </a:r>
            <a:r>
              <a:rPr lang="en-US" sz="1000" b="0" dirty="0" err="1">
                <a:solidFill>
                  <a:schemeClr val="bg1"/>
                </a:solidFill>
              </a:rPr>
              <a:t>blog.twitter.com</a:t>
            </a:r>
            <a:r>
              <a:rPr lang="en-US" sz="1000" b="0" dirty="0">
                <a:solidFill>
                  <a:schemeClr val="bg1"/>
                </a:solidFill>
              </a:rPr>
              <a:t>/2015/flying-faster-with-twitter-heron</a:t>
            </a:r>
          </a:p>
        </p:txBody>
      </p:sp>
    </p:spTree>
    <p:extLst>
      <p:ext uri="{BB962C8B-B14F-4D97-AF65-F5344CB8AC3E}">
        <p14:creationId xmlns:p14="http://schemas.microsoft.com/office/powerpoint/2010/main" val="26959615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2971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Mini-Batch Processing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09460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HyperLogLog</a:t>
            </a:r>
            <a:r>
              <a:rPr lang="en-US" dirty="0" smtClean="0"/>
              <a:t> 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cardinality estimation of set</a:t>
            </a:r>
          </a:p>
          <a:p>
            <a:pPr lvl="1"/>
            <a:r>
              <a:rPr lang="en-US" dirty="0" smtClean="0"/>
              <a:t>size() → number of unique elements in the set</a:t>
            </a:r>
          </a:p>
          <a:p>
            <a:r>
              <a:rPr lang="en-US" dirty="0" smtClean="0"/>
              <a:t>Observation: hash each item and examine the hash code</a:t>
            </a:r>
          </a:p>
          <a:p>
            <a:pPr lvl="1"/>
            <a:r>
              <a:rPr lang="en-US" dirty="0" smtClean="0"/>
              <a:t>On expectation, 1/2 of the hash codes will start with 1</a:t>
            </a:r>
          </a:p>
          <a:p>
            <a:pPr lvl="1"/>
            <a:r>
              <a:rPr lang="en-US" dirty="0" smtClean="0"/>
              <a:t>On expectation, 1/4 of the hash codes will start with 01</a:t>
            </a:r>
          </a:p>
          <a:p>
            <a:pPr lvl="1"/>
            <a:r>
              <a:rPr lang="en-US" dirty="0" smtClean="0"/>
              <a:t>On expectation, 1/8 of the hash codes will start with 001</a:t>
            </a:r>
          </a:p>
          <a:p>
            <a:pPr lvl="1"/>
            <a:r>
              <a:rPr lang="en-US" dirty="0" smtClean="0"/>
              <a:t>On expectation, 1/16 of the hash codes will start with 0001</a:t>
            </a:r>
          </a:p>
          <a:p>
            <a:pPr lvl="1"/>
            <a:r>
              <a:rPr lang="en-US" dirty="0" smtClean="0"/>
              <a:t>…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029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 we take advantage of this observation?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978498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>
                <a:latin typeface="Gill Sans"/>
                <a:cs typeface="Gill Sans"/>
              </a:rPr>
              <a:t>Discretized Stream Processing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715000" cy="1257300"/>
          </a:xfrm>
        </p:spPr>
        <p:txBody>
          <a:bodyPr>
            <a:noAutofit/>
          </a:bodyPr>
          <a:lstStyle/>
          <a:p>
            <a:pPr marL="133350" indent="0">
              <a:buNone/>
              <a:defRPr/>
            </a:pPr>
            <a:r>
              <a:rPr lang="en-US" sz="2300" dirty="0">
                <a:latin typeface="Gill Sans"/>
                <a:cs typeface="Gill Sans"/>
              </a:rPr>
              <a:t>Run a streaming computation as a series of very small, deterministic batch jobs</a:t>
            </a:r>
          </a:p>
        </p:txBody>
      </p:sp>
      <p:sp>
        <p:nvSpPr>
          <p:cNvPr id="61" name="Right Arrow 60"/>
          <p:cNvSpPr/>
          <p:nvPr/>
        </p:nvSpPr>
        <p:spPr>
          <a:xfrm>
            <a:off x="5572125" y="2767013"/>
            <a:ext cx="1561505" cy="319882"/>
          </a:xfrm>
          <a:prstGeom prst="rightArrow">
            <a:avLst/>
          </a:prstGeom>
          <a:ln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sz="1800" b="0" kern="0">
              <a:solidFill>
                <a:sysClr val="window" lastClr="FFFFFF"/>
              </a:solidFill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grpSp>
        <p:nvGrpSpPr>
          <p:cNvPr id="62" name="Group 61"/>
          <p:cNvGrpSpPr>
            <a:grpSpLocks/>
          </p:cNvGrpSpPr>
          <p:nvPr/>
        </p:nvGrpSpPr>
        <p:grpSpPr bwMode="auto">
          <a:xfrm>
            <a:off x="5575697" y="2755900"/>
            <a:ext cx="1557338" cy="319882"/>
            <a:chOff x="3510080" y="4511951"/>
            <a:chExt cx="1875743" cy="322227"/>
          </a:xfrm>
        </p:grpSpPr>
        <p:sp>
          <p:nvSpPr>
            <p:cNvPr id="83" name="Right Arrow 82"/>
            <p:cNvSpPr/>
            <p:nvPr/>
          </p:nvSpPr>
          <p:spPr>
            <a:xfrm>
              <a:off x="5123391" y="4511951"/>
              <a:ext cx="262432" cy="322227"/>
            </a:xfrm>
            <a:prstGeom prst="rightArrow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4042831" y="4599904"/>
              <a:ext cx="397950" cy="155916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3510080" y="4603102"/>
              <a:ext cx="397950" cy="155916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4574148" y="4603102"/>
              <a:ext cx="397950" cy="155916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sp>
        <p:nvSpPr>
          <p:cNvPr id="63" name="Rectangle 62"/>
          <p:cNvSpPr/>
          <p:nvPr/>
        </p:nvSpPr>
        <p:spPr>
          <a:xfrm>
            <a:off x="7258050" y="4435475"/>
            <a:ext cx="1259086" cy="850900"/>
          </a:xfrm>
          <a:prstGeom prst="rect">
            <a:avLst/>
          </a:prstGeom>
          <a:ln w="57150" cmpd="sng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rgbClr val="B50B1B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</p:txBody>
      </p:sp>
      <p:sp>
        <p:nvSpPr>
          <p:cNvPr id="64" name="Rectangle 63"/>
          <p:cNvSpPr/>
          <p:nvPr/>
        </p:nvSpPr>
        <p:spPr>
          <a:xfrm>
            <a:off x="7258050" y="2505869"/>
            <a:ext cx="1259086" cy="850900"/>
          </a:xfrm>
          <a:prstGeom prst="rect">
            <a:avLst/>
          </a:prstGeom>
          <a:ln w="57150" cmpd="sng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rgbClr val="B50B1B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rgbClr val="B50B1B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Streaming</a:t>
            </a:r>
          </a:p>
        </p:txBody>
      </p:sp>
      <p:grpSp>
        <p:nvGrpSpPr>
          <p:cNvPr id="65" name="Group 64"/>
          <p:cNvGrpSpPr>
            <a:grpSpLocks/>
          </p:cNvGrpSpPr>
          <p:nvPr/>
        </p:nvGrpSpPr>
        <p:grpSpPr bwMode="auto">
          <a:xfrm>
            <a:off x="7718822" y="3513138"/>
            <a:ext cx="330399" cy="765969"/>
            <a:chOff x="4377769" y="4618254"/>
            <a:chExt cx="398080" cy="771144"/>
          </a:xfrm>
        </p:grpSpPr>
        <p:sp>
          <p:nvSpPr>
            <p:cNvPr id="80" name="Rectangle 79"/>
            <p:cNvSpPr/>
            <p:nvPr/>
          </p:nvSpPr>
          <p:spPr>
            <a:xfrm>
              <a:off x="4377769" y="4618254"/>
              <a:ext cx="398080" cy="155827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377769" y="4925913"/>
              <a:ext cx="398080" cy="155827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377769" y="5233571"/>
              <a:ext cx="398080" cy="155827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grpSp>
        <p:nvGrpSpPr>
          <p:cNvPr id="67" name="Group 66"/>
          <p:cNvGrpSpPr>
            <a:grpSpLocks/>
          </p:cNvGrpSpPr>
          <p:nvPr/>
        </p:nvGrpSpPr>
        <p:grpSpPr bwMode="auto">
          <a:xfrm>
            <a:off x="5740896" y="2997994"/>
            <a:ext cx="883444" cy="1196820"/>
            <a:chOff x="1823089" y="4059181"/>
            <a:chExt cx="1064230" cy="1205223"/>
          </a:xfrm>
        </p:grpSpPr>
        <p:cxnSp>
          <p:nvCxnSpPr>
            <p:cNvPr id="72" name="Straight Arrow Connector 71"/>
            <p:cNvCxnSpPr>
              <a:stCxn id="68" idx="2"/>
              <a:endCxn id="85" idx="2"/>
            </p:cNvCxnSpPr>
            <p:nvPr/>
          </p:nvCxnSpPr>
          <p:spPr>
            <a:xfrm flipH="1" flipV="1">
              <a:off x="1823089" y="4062378"/>
              <a:ext cx="830086" cy="120202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>
              <a:stCxn id="68" idx="2"/>
              <a:endCxn id="84" idx="2"/>
            </p:cNvCxnSpPr>
            <p:nvPr/>
          </p:nvCxnSpPr>
          <p:spPr>
            <a:xfrm flipH="1" flipV="1">
              <a:off x="2355921" y="4059181"/>
              <a:ext cx="297254" cy="1205223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>
              <a:stCxn id="68" idx="2"/>
              <a:endCxn id="87" idx="2"/>
            </p:cNvCxnSpPr>
            <p:nvPr/>
          </p:nvCxnSpPr>
          <p:spPr>
            <a:xfrm flipV="1">
              <a:off x="2653175" y="4062376"/>
              <a:ext cx="234144" cy="1202025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8" name="TextBox 67"/>
          <p:cNvSpPr txBox="1"/>
          <p:nvPr/>
        </p:nvSpPr>
        <p:spPr>
          <a:xfrm>
            <a:off x="5459016" y="3602037"/>
            <a:ext cx="1941909" cy="592777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batches of X seconds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343525" y="2400300"/>
            <a:ext cx="1752600" cy="315778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l</a:t>
            </a:r>
            <a:r>
              <a:rPr lang="en-US" sz="1800" b="0" kern="0" dirty="0" err="1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ive</a:t>
            </a: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 data stream</a:t>
            </a:r>
          </a:p>
        </p:txBody>
      </p:sp>
      <p:grpSp>
        <p:nvGrpSpPr>
          <p:cNvPr id="90" name="Group 89"/>
          <p:cNvGrpSpPr>
            <a:grpSpLocks/>
          </p:cNvGrpSpPr>
          <p:nvPr/>
        </p:nvGrpSpPr>
        <p:grpSpPr bwMode="auto">
          <a:xfrm>
            <a:off x="5572125" y="4715668"/>
            <a:ext cx="1571625" cy="862231"/>
            <a:chOff x="15712706" y="10151158"/>
            <a:chExt cx="4191000" cy="1724814"/>
          </a:xfrm>
        </p:grpSpPr>
        <p:grpSp>
          <p:nvGrpSpPr>
            <p:cNvPr id="3086" name="Group 65"/>
            <p:cNvGrpSpPr>
              <a:grpSpLocks/>
            </p:cNvGrpSpPr>
            <p:nvPr/>
          </p:nvGrpSpPr>
          <p:grpSpPr bwMode="auto">
            <a:xfrm>
              <a:off x="15712706" y="10151158"/>
              <a:ext cx="4081598" cy="640089"/>
              <a:chOff x="3519264" y="4541124"/>
              <a:chExt cx="1843853" cy="322227"/>
            </a:xfrm>
          </p:grpSpPr>
          <p:sp>
            <p:nvSpPr>
              <p:cNvPr id="75" name="Right Arrow 74"/>
              <p:cNvSpPr/>
              <p:nvPr/>
            </p:nvSpPr>
            <p:spPr>
              <a:xfrm rot="10800000">
                <a:off x="3519264" y="4541124"/>
                <a:ext cx="262477" cy="322128"/>
              </a:xfrm>
              <a:prstGeom prst="rightArrow">
                <a:avLst/>
              </a:prstGeom>
              <a:gradFill>
                <a:lin ang="5400000" scaled="0"/>
              </a:gra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b="0" kern="0">
                  <a:solidFill>
                    <a:sysClr val="window" lastClr="FFFFFF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4430044" y="4624254"/>
                <a:ext cx="398018" cy="155868"/>
              </a:xfrm>
              <a:prstGeom prst="rect">
                <a:avLst/>
              </a:prstGeom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b="0" kern="0">
                  <a:solidFill>
                    <a:sysClr val="window" lastClr="FFFFFF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897919" y="4624254"/>
                <a:ext cx="398018" cy="155868"/>
              </a:xfrm>
              <a:prstGeom prst="rect">
                <a:avLst/>
              </a:prstGeom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b="0" kern="0">
                  <a:solidFill>
                    <a:sysClr val="window" lastClr="FFFFFF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4965038" y="4624254"/>
                <a:ext cx="398018" cy="155868"/>
              </a:xfrm>
              <a:prstGeom prst="rect">
                <a:avLst/>
              </a:prstGeom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b="0" kern="0">
                  <a:solidFill>
                    <a:sysClr val="window" lastClr="FFFFFF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15738106" y="10583046"/>
              <a:ext cx="4165600" cy="129292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800" b="0" kern="0" dirty="0">
                  <a:solidFill>
                    <a:sysClr val="windowText" lastClr="000000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processed results</a:t>
              </a:r>
            </a:p>
          </p:txBody>
        </p:sp>
      </p:grpSp>
      <p:sp>
        <p:nvSpPr>
          <p:cNvPr id="132" name="Content Placeholder 2"/>
          <p:cNvSpPr txBox="1">
            <a:spLocks/>
          </p:cNvSpPr>
          <p:nvPr/>
        </p:nvSpPr>
        <p:spPr bwMode="auto">
          <a:xfrm>
            <a:off x="457200" y="2895600"/>
            <a:ext cx="4829175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0" tIns="0" rIns="0" bIns="0"/>
          <a:lstStyle>
            <a:lvl1pPr marL="7747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1pPr>
            <a:lvl2pPr marL="12192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2pPr>
            <a:lvl3pPr marL="16637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3pPr>
            <a:lvl4pPr marL="21082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4pPr>
            <a:lvl5pPr marL="25527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5pPr>
            <a:lvl6pPr marL="3009900" indent="-457200" algn="l" rtl="0" fontAlgn="base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467100" indent="-457200" algn="l" rtl="0" fontAlgn="base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924300" indent="-457200" algn="l" rtl="0" fontAlgn="base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81500" indent="-457200" algn="l" rtl="0" fontAlgn="base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>
              <a:spcBef>
                <a:spcPts val="1512"/>
              </a:spcBef>
              <a:defRPr/>
            </a:pPr>
            <a:r>
              <a:rPr lang="en-US" sz="1800" b="0" dirty="0">
                <a:latin typeface="Gill Sans"/>
                <a:ea typeface="ヒラギノ角ゴ ProN W3"/>
                <a:cs typeface="Gill Sans"/>
              </a:rPr>
              <a:t>Chop up the live stream into batches of X seconds </a:t>
            </a:r>
          </a:p>
          <a:p>
            <a:pPr>
              <a:spcBef>
                <a:spcPts val="1512"/>
              </a:spcBef>
              <a:defRPr/>
            </a:pPr>
            <a:r>
              <a:rPr lang="en-US" sz="1800" b="0" dirty="0">
                <a:latin typeface="Gill Sans"/>
                <a:ea typeface="ヒラギノ角ゴ ProN W3"/>
                <a:cs typeface="Gill Sans"/>
              </a:rPr>
              <a:t>Spark treats each batch of data as RDDs and processes them using RDD operations</a:t>
            </a:r>
          </a:p>
          <a:p>
            <a:pPr>
              <a:spcBef>
                <a:spcPts val="1512"/>
              </a:spcBef>
              <a:defRPr/>
            </a:pPr>
            <a:r>
              <a:rPr lang="en-US" sz="1800" b="0" dirty="0">
                <a:latin typeface="Gill Sans"/>
                <a:ea typeface="ヒラギノ角ゴ ProN W3"/>
                <a:cs typeface="Gill Sans"/>
              </a:rPr>
              <a:t>Finally, the processed results of the RDD operations are returned in batches</a:t>
            </a:r>
          </a:p>
        </p:txBody>
      </p:sp>
      <p:sp>
        <p:nvSpPr>
          <p:cNvPr id="32" name="TextBox 31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Source: All following Spark Streaming slides </a:t>
            </a:r>
            <a:r>
              <a:rPr lang="en-US" sz="1000" b="0" kern="0" dirty="0">
                <a:solidFill>
                  <a:srgbClr val="000000"/>
                </a:solidFill>
              </a:rPr>
              <a:t>by </a:t>
            </a:r>
            <a:r>
              <a:rPr lang="en-US" sz="1000" b="0" kern="0" dirty="0" err="1">
                <a:solidFill>
                  <a:srgbClr val="000000"/>
                </a:solidFill>
              </a:rPr>
              <a:t>Tathagata</a:t>
            </a:r>
            <a:r>
              <a:rPr lang="en-US" sz="1000" b="0" kern="0" dirty="0">
                <a:solidFill>
                  <a:srgbClr val="000000"/>
                </a:solidFill>
              </a:rPr>
              <a:t> Das </a:t>
            </a:r>
            <a:endParaRPr kumimoji="0" lang="en-US" sz="1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21679590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1" grpId="1" animBg="1"/>
      <p:bldP spid="63" grpId="0" animBg="1"/>
      <p:bldP spid="64" grpId="0" animBg="1"/>
      <p:bldP spid="68" grpId="0" animBg="1"/>
      <p:bldP spid="69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>
                <a:latin typeface="Gill Sans"/>
                <a:cs typeface="Gill Sans"/>
              </a:rPr>
              <a:t>Discretized Stream Processing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5715000" cy="1257300"/>
          </a:xfrm>
        </p:spPr>
        <p:txBody>
          <a:bodyPr>
            <a:noAutofit/>
          </a:bodyPr>
          <a:lstStyle/>
          <a:p>
            <a:pPr marL="133350" indent="0">
              <a:buNone/>
              <a:defRPr/>
            </a:pPr>
            <a:r>
              <a:rPr lang="en-US" sz="2300" dirty="0">
                <a:latin typeface="Gill Sans"/>
                <a:cs typeface="Gill Sans"/>
              </a:rPr>
              <a:t>Run a streaming computation as a series of very small, deterministic batch jobs</a:t>
            </a:r>
          </a:p>
        </p:txBody>
      </p:sp>
      <p:grpSp>
        <p:nvGrpSpPr>
          <p:cNvPr id="4100" name="Group 61"/>
          <p:cNvGrpSpPr>
            <a:grpSpLocks/>
          </p:cNvGrpSpPr>
          <p:nvPr/>
        </p:nvGrpSpPr>
        <p:grpSpPr bwMode="auto">
          <a:xfrm>
            <a:off x="5575697" y="2755900"/>
            <a:ext cx="1557338" cy="319882"/>
            <a:chOff x="3510080" y="4511951"/>
            <a:chExt cx="1875743" cy="322227"/>
          </a:xfrm>
        </p:grpSpPr>
        <p:sp>
          <p:nvSpPr>
            <p:cNvPr id="83" name="Right Arrow 82"/>
            <p:cNvSpPr/>
            <p:nvPr/>
          </p:nvSpPr>
          <p:spPr>
            <a:xfrm>
              <a:off x="5123391" y="4511951"/>
              <a:ext cx="262432" cy="322227"/>
            </a:xfrm>
            <a:prstGeom prst="rightArrow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4042831" y="4599904"/>
              <a:ext cx="397950" cy="155916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5" name="Rectangle 84"/>
            <p:cNvSpPr/>
            <p:nvPr/>
          </p:nvSpPr>
          <p:spPr>
            <a:xfrm>
              <a:off x="3510080" y="4603102"/>
              <a:ext cx="397950" cy="155916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7" name="Rectangle 86"/>
            <p:cNvSpPr/>
            <p:nvPr/>
          </p:nvSpPr>
          <p:spPr>
            <a:xfrm>
              <a:off x="4574148" y="4603102"/>
              <a:ext cx="397950" cy="155916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sp>
        <p:nvSpPr>
          <p:cNvPr id="63" name="Rectangle 62"/>
          <p:cNvSpPr/>
          <p:nvPr/>
        </p:nvSpPr>
        <p:spPr>
          <a:xfrm>
            <a:off x="7258050" y="4435475"/>
            <a:ext cx="1259086" cy="850900"/>
          </a:xfrm>
          <a:prstGeom prst="rect">
            <a:avLst/>
          </a:prstGeom>
          <a:ln w="57150" cmpd="sng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rgbClr val="B50B1B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</p:txBody>
      </p:sp>
      <p:sp>
        <p:nvSpPr>
          <p:cNvPr id="64" name="Rectangle 63"/>
          <p:cNvSpPr/>
          <p:nvPr/>
        </p:nvSpPr>
        <p:spPr>
          <a:xfrm>
            <a:off x="7258050" y="2505869"/>
            <a:ext cx="1259086" cy="850900"/>
          </a:xfrm>
          <a:prstGeom prst="rect">
            <a:avLst/>
          </a:prstGeom>
          <a:ln w="57150" cmpd="sng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rgbClr val="B50B1B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kern="0" dirty="0">
                <a:solidFill>
                  <a:srgbClr val="B50B1B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Streaming</a:t>
            </a:r>
          </a:p>
        </p:txBody>
      </p:sp>
      <p:grpSp>
        <p:nvGrpSpPr>
          <p:cNvPr id="4103" name="Group 64"/>
          <p:cNvGrpSpPr>
            <a:grpSpLocks/>
          </p:cNvGrpSpPr>
          <p:nvPr/>
        </p:nvGrpSpPr>
        <p:grpSpPr bwMode="auto">
          <a:xfrm>
            <a:off x="7718822" y="3513138"/>
            <a:ext cx="330399" cy="765969"/>
            <a:chOff x="4377769" y="4618254"/>
            <a:chExt cx="398080" cy="771144"/>
          </a:xfrm>
        </p:grpSpPr>
        <p:sp>
          <p:nvSpPr>
            <p:cNvPr id="80" name="Rectangle 79"/>
            <p:cNvSpPr/>
            <p:nvPr/>
          </p:nvSpPr>
          <p:spPr>
            <a:xfrm>
              <a:off x="4377769" y="4618254"/>
              <a:ext cx="398080" cy="155827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4377769" y="4925913"/>
              <a:ext cx="398080" cy="155827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4377769" y="5233571"/>
              <a:ext cx="398080" cy="155827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 b="0" kern="0">
                <a:solidFill>
                  <a:sysClr val="window" lastClr="FFFFFF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grpSp>
        <p:nvGrpSpPr>
          <p:cNvPr id="4104" name="Group 66"/>
          <p:cNvGrpSpPr>
            <a:grpSpLocks/>
          </p:cNvGrpSpPr>
          <p:nvPr/>
        </p:nvGrpSpPr>
        <p:grpSpPr bwMode="auto">
          <a:xfrm>
            <a:off x="5740896" y="2997992"/>
            <a:ext cx="883444" cy="1196822"/>
            <a:chOff x="1823089" y="4059179"/>
            <a:chExt cx="1064230" cy="1205225"/>
          </a:xfrm>
        </p:grpSpPr>
        <p:cxnSp>
          <p:nvCxnSpPr>
            <p:cNvPr id="72" name="Straight Arrow Connector 71"/>
            <p:cNvCxnSpPr>
              <a:stCxn id="68" idx="2"/>
              <a:endCxn id="85" idx="2"/>
            </p:cNvCxnSpPr>
            <p:nvPr/>
          </p:nvCxnSpPr>
          <p:spPr>
            <a:xfrm flipH="1" flipV="1">
              <a:off x="1823089" y="4062378"/>
              <a:ext cx="830086" cy="120202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3" name="Straight Arrow Connector 72"/>
            <p:cNvCxnSpPr>
              <a:stCxn id="68" idx="2"/>
              <a:endCxn id="84" idx="2"/>
            </p:cNvCxnSpPr>
            <p:nvPr/>
          </p:nvCxnSpPr>
          <p:spPr>
            <a:xfrm flipH="1" flipV="1">
              <a:off x="2355921" y="4059179"/>
              <a:ext cx="297254" cy="1205223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>
              <a:stCxn id="68" idx="2"/>
              <a:endCxn id="87" idx="2"/>
            </p:cNvCxnSpPr>
            <p:nvPr/>
          </p:nvCxnSpPr>
          <p:spPr>
            <a:xfrm flipV="1">
              <a:off x="2653175" y="4062378"/>
              <a:ext cx="234144" cy="1202026"/>
            </a:xfrm>
            <a:prstGeom prst="straightConnector1">
              <a:avLst/>
            </a:prstGeom>
            <a:ln w="57150" cmpd="sng">
              <a:solidFill>
                <a:schemeClr val="accent6"/>
              </a:solidFill>
              <a:tailEnd type="arrow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68" name="TextBox 67"/>
          <p:cNvSpPr txBox="1"/>
          <p:nvPr/>
        </p:nvSpPr>
        <p:spPr>
          <a:xfrm>
            <a:off x="5459016" y="3602037"/>
            <a:ext cx="1941909" cy="592777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batches of X seconds</a:t>
            </a:r>
          </a:p>
        </p:txBody>
      </p:sp>
      <p:sp>
        <p:nvSpPr>
          <p:cNvPr id="69" name="TextBox 68"/>
          <p:cNvSpPr txBox="1"/>
          <p:nvPr/>
        </p:nvSpPr>
        <p:spPr>
          <a:xfrm>
            <a:off x="5343525" y="2400300"/>
            <a:ext cx="1752600" cy="315778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l</a:t>
            </a:r>
            <a:r>
              <a:rPr lang="en-US" sz="1800" b="0" kern="0" dirty="0" err="1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ive</a:t>
            </a: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 data stream</a:t>
            </a:r>
          </a:p>
        </p:txBody>
      </p:sp>
      <p:grpSp>
        <p:nvGrpSpPr>
          <p:cNvPr id="4107" name="Group 89"/>
          <p:cNvGrpSpPr>
            <a:grpSpLocks/>
          </p:cNvGrpSpPr>
          <p:nvPr/>
        </p:nvGrpSpPr>
        <p:grpSpPr bwMode="auto">
          <a:xfrm>
            <a:off x="5572125" y="4715668"/>
            <a:ext cx="1571625" cy="862231"/>
            <a:chOff x="15712706" y="10151158"/>
            <a:chExt cx="4191000" cy="1724814"/>
          </a:xfrm>
        </p:grpSpPr>
        <p:grpSp>
          <p:nvGrpSpPr>
            <p:cNvPr id="4109" name="Group 65"/>
            <p:cNvGrpSpPr>
              <a:grpSpLocks/>
            </p:cNvGrpSpPr>
            <p:nvPr/>
          </p:nvGrpSpPr>
          <p:grpSpPr bwMode="auto">
            <a:xfrm>
              <a:off x="15712706" y="10151158"/>
              <a:ext cx="4081598" cy="640089"/>
              <a:chOff x="3519264" y="4541124"/>
              <a:chExt cx="1843853" cy="322227"/>
            </a:xfrm>
          </p:grpSpPr>
          <p:sp>
            <p:nvSpPr>
              <p:cNvPr id="75" name="Right Arrow 74"/>
              <p:cNvSpPr/>
              <p:nvPr/>
            </p:nvSpPr>
            <p:spPr>
              <a:xfrm rot="10800000">
                <a:off x="3519264" y="4541124"/>
                <a:ext cx="262477" cy="322128"/>
              </a:xfrm>
              <a:prstGeom prst="rightArrow">
                <a:avLst/>
              </a:prstGeom>
              <a:gradFill>
                <a:lin ang="5400000" scaled="0"/>
              </a:gradFill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b="0" kern="0">
                  <a:solidFill>
                    <a:sysClr val="window" lastClr="FFFFFF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76" name="Rectangle 75"/>
              <p:cNvSpPr/>
              <p:nvPr/>
            </p:nvSpPr>
            <p:spPr>
              <a:xfrm>
                <a:off x="4430044" y="4624254"/>
                <a:ext cx="398018" cy="155868"/>
              </a:xfrm>
              <a:prstGeom prst="rect">
                <a:avLst/>
              </a:prstGeom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b="0" kern="0">
                  <a:solidFill>
                    <a:sysClr val="window" lastClr="FFFFFF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77" name="Rectangle 76"/>
              <p:cNvSpPr/>
              <p:nvPr/>
            </p:nvSpPr>
            <p:spPr>
              <a:xfrm>
                <a:off x="3897919" y="4624254"/>
                <a:ext cx="398018" cy="155868"/>
              </a:xfrm>
              <a:prstGeom prst="rect">
                <a:avLst/>
              </a:prstGeom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b="0" kern="0">
                  <a:solidFill>
                    <a:sysClr val="window" lastClr="FFFFFF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79" name="Rectangle 78"/>
              <p:cNvSpPr/>
              <p:nvPr/>
            </p:nvSpPr>
            <p:spPr>
              <a:xfrm>
                <a:off x="4965038" y="4624254"/>
                <a:ext cx="398018" cy="155868"/>
              </a:xfrm>
              <a:prstGeom prst="rect">
                <a:avLst/>
              </a:prstGeom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800" b="0" kern="0">
                  <a:solidFill>
                    <a:sysClr val="window" lastClr="FFFFFF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</p:grpSp>
        <p:sp>
          <p:nvSpPr>
            <p:cNvPr id="70" name="TextBox 69"/>
            <p:cNvSpPr txBox="1"/>
            <p:nvPr/>
          </p:nvSpPr>
          <p:spPr>
            <a:xfrm>
              <a:off x="15738106" y="10583046"/>
              <a:ext cx="4165600" cy="129292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800" b="0" kern="0" dirty="0">
                  <a:solidFill>
                    <a:sysClr val="windowText" lastClr="000000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processed results</a:t>
              </a:r>
            </a:p>
          </p:txBody>
        </p:sp>
      </p:grpSp>
      <p:sp>
        <p:nvSpPr>
          <p:cNvPr id="132" name="Content Placeholder 2"/>
          <p:cNvSpPr txBox="1">
            <a:spLocks/>
          </p:cNvSpPr>
          <p:nvPr/>
        </p:nvSpPr>
        <p:spPr bwMode="auto">
          <a:xfrm>
            <a:off x="457200" y="2895600"/>
            <a:ext cx="4829175" cy="274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lIns="0" tIns="0" rIns="0" bIns="0"/>
          <a:lstStyle>
            <a:lvl1pPr marL="7747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1pPr>
            <a:lvl2pPr marL="12192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2pPr>
            <a:lvl3pPr marL="16637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3pPr>
            <a:lvl4pPr marL="21082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4pPr>
            <a:lvl5pPr marL="2552700" indent="-457200" algn="l" rtl="0" eaLnBrk="0" fontAlgn="base" hangingPunct="0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5pPr>
            <a:lvl6pPr marL="3009900" indent="-457200" algn="l" rtl="0" fontAlgn="base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3467100" indent="-457200" algn="l" rtl="0" fontAlgn="base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3924300" indent="-457200" algn="l" rtl="0" fontAlgn="base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4381500" indent="-457200" algn="l" rtl="0" fontAlgn="base">
              <a:spcBef>
                <a:spcPts val="1800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43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>
              <a:spcBef>
                <a:spcPts val="1512"/>
              </a:spcBef>
              <a:defRPr/>
            </a:pPr>
            <a:r>
              <a:rPr lang="en-US" sz="1800" b="0" dirty="0">
                <a:latin typeface="Gill Sans"/>
                <a:ea typeface="ヒラギノ角ゴ ProN W3"/>
                <a:cs typeface="Gill Sans"/>
              </a:rPr>
              <a:t>Batch sizes as low as ½ second, latency ~ 1 second</a:t>
            </a:r>
          </a:p>
          <a:p>
            <a:pPr>
              <a:spcBef>
                <a:spcPts val="1512"/>
              </a:spcBef>
              <a:defRPr/>
            </a:pPr>
            <a:r>
              <a:rPr lang="en-US" sz="1800" b="0" dirty="0">
                <a:latin typeface="Gill Sans"/>
                <a:ea typeface="ヒラギノ角ゴ ProN W3"/>
                <a:cs typeface="Gill Sans"/>
              </a:rPr>
              <a:t>Potential for combining batch processing and streaming processing in the same system</a:t>
            </a:r>
          </a:p>
        </p:txBody>
      </p:sp>
    </p:spTree>
    <p:extLst>
      <p:ext uri="{BB962C8B-B14F-4D97-AF65-F5344CB8AC3E}">
        <p14:creationId xmlns:p14="http://schemas.microsoft.com/office/powerpoint/2010/main" val="23604416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 smtClean="0">
                <a:latin typeface="Gill Sans"/>
                <a:cs typeface="Gill Sans"/>
              </a:rPr>
              <a:t>Example: </a:t>
            </a:r>
            <a:r>
              <a:rPr lang="en-US" b="0" dirty="0">
                <a:latin typeface="Gill Sans"/>
                <a:cs typeface="Gill Sans"/>
              </a:rPr>
              <a:t>Get </a:t>
            </a:r>
            <a:r>
              <a:rPr lang="en-US" b="0" dirty="0" err="1">
                <a:latin typeface="Gill Sans"/>
                <a:cs typeface="Gill Sans"/>
              </a:rPr>
              <a:t>hashtags</a:t>
            </a:r>
            <a:r>
              <a:rPr lang="en-US" b="0" dirty="0"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sz="1700" dirty="0" err="1">
                <a:latin typeface="Consolas"/>
                <a:cs typeface="Consolas"/>
              </a:rPr>
              <a:t>val</a:t>
            </a:r>
            <a:r>
              <a:rPr lang="en-US" sz="1700" dirty="0">
                <a:latin typeface="Consolas"/>
                <a:cs typeface="Consolas"/>
              </a:rPr>
              <a:t> </a:t>
            </a:r>
            <a:r>
              <a:rPr lang="en-US" sz="1700" dirty="0">
                <a:solidFill>
                  <a:srgbClr val="B50B1B"/>
                </a:solidFill>
                <a:latin typeface="Consolas"/>
                <a:cs typeface="Consolas"/>
              </a:rPr>
              <a:t>tweets</a:t>
            </a:r>
            <a:r>
              <a:rPr lang="en-US" sz="1700" dirty="0">
                <a:solidFill>
                  <a:schemeClr val="accent4"/>
                </a:solidFill>
                <a:latin typeface="Consolas"/>
                <a:cs typeface="Consolas"/>
              </a:rPr>
              <a:t> </a:t>
            </a:r>
            <a:r>
              <a:rPr lang="en-US" sz="1700" dirty="0">
                <a:latin typeface="Consolas"/>
                <a:cs typeface="Consolas"/>
              </a:rPr>
              <a:t>= </a:t>
            </a:r>
            <a:r>
              <a:rPr lang="en-US" sz="1700" dirty="0" err="1">
                <a:latin typeface="Consolas"/>
                <a:cs typeface="Consolas"/>
              </a:rPr>
              <a:t>ssc.</a:t>
            </a:r>
            <a:r>
              <a:rPr lang="en-US" sz="1700" dirty="0" err="1">
                <a:solidFill>
                  <a:srgbClr val="0D8BE6"/>
                </a:solidFill>
                <a:latin typeface="Consolas"/>
                <a:cs typeface="Consolas"/>
              </a:rPr>
              <a:t>twitterStream</a:t>
            </a:r>
            <a:r>
              <a:rPr lang="en-US" sz="1700" dirty="0">
                <a:latin typeface="Consolas"/>
                <a:cs typeface="Consolas"/>
              </a:rPr>
              <a:t>(&lt;Twitter username&gt;, &lt;Twitter password&gt;)</a:t>
            </a:r>
          </a:p>
          <a:p>
            <a:pPr marL="0" indent="0">
              <a:buNone/>
              <a:defRPr/>
            </a:pPr>
            <a:endParaRPr lang="en-US" sz="2500" dirty="0"/>
          </a:p>
          <a:p>
            <a:pPr>
              <a:defRPr/>
            </a:pPr>
            <a:endParaRPr lang="en-US" sz="2000" dirty="0"/>
          </a:p>
        </p:txBody>
      </p:sp>
      <p:sp>
        <p:nvSpPr>
          <p:cNvPr id="81" name="Rounded Rectangular Callout 80"/>
          <p:cNvSpPr/>
          <p:nvPr/>
        </p:nvSpPr>
        <p:spPr>
          <a:xfrm>
            <a:off x="457200" y="2095500"/>
            <a:ext cx="6172200" cy="685800"/>
          </a:xfrm>
          <a:prstGeom prst="wedgeRoundRectCallout">
            <a:avLst>
              <a:gd name="adj1" fmla="val -32316"/>
              <a:gd name="adj2" fmla="val -91974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dirty="0" err="1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: a sequence of RDD representing a stream of data</a:t>
            </a:r>
          </a:p>
        </p:txBody>
      </p:sp>
      <p:grpSp>
        <p:nvGrpSpPr>
          <p:cNvPr id="18436" name="Group 84"/>
          <p:cNvGrpSpPr>
            <a:grpSpLocks/>
          </p:cNvGrpSpPr>
          <p:nvPr/>
        </p:nvGrpSpPr>
        <p:grpSpPr bwMode="auto">
          <a:xfrm>
            <a:off x="2920603" y="4019550"/>
            <a:ext cx="834628" cy="296069"/>
            <a:chOff x="7918600" y="4832650"/>
            <a:chExt cx="2458447" cy="653855"/>
          </a:xfrm>
        </p:grpSpPr>
        <p:sp>
          <p:nvSpPr>
            <p:cNvPr id="86" name="Alternate Process 85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87" name="Straight Connector 86"/>
            <p:cNvCxnSpPr>
              <a:stCxn id="86" idx="0"/>
              <a:endCxn id="86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89" name="Straight Connector 88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</p:grpSp>
      <p:grpSp>
        <p:nvGrpSpPr>
          <p:cNvPr id="18437" name="Group 89"/>
          <p:cNvGrpSpPr>
            <a:grpSpLocks/>
          </p:cNvGrpSpPr>
          <p:nvPr/>
        </p:nvGrpSpPr>
        <p:grpSpPr bwMode="auto">
          <a:xfrm>
            <a:off x="2867620" y="4371182"/>
            <a:ext cx="980480" cy="380206"/>
            <a:chOff x="7762239" y="5609988"/>
            <a:chExt cx="2889827" cy="840669"/>
          </a:xfrm>
        </p:grpSpPr>
        <p:pic>
          <p:nvPicPr>
            <p:cNvPr id="5154" name="Picture 9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55" name="Picture 9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56" name="Picture 9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57" name="Picture 9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95" name="Group 94"/>
          <p:cNvGrpSpPr>
            <a:grpSpLocks/>
          </p:cNvGrpSpPr>
          <p:nvPr/>
        </p:nvGrpSpPr>
        <p:grpSpPr bwMode="auto">
          <a:xfrm>
            <a:off x="2857500" y="3269456"/>
            <a:ext cx="4572000" cy="516731"/>
            <a:chOff x="3523416" y="4511948"/>
            <a:chExt cx="1861716" cy="322227"/>
          </a:xfrm>
        </p:grpSpPr>
        <p:sp>
          <p:nvSpPr>
            <p:cNvPr id="96" name="Right Arrow 95"/>
            <p:cNvSpPr/>
            <p:nvPr/>
          </p:nvSpPr>
          <p:spPr>
            <a:xfrm>
              <a:off x="5122601" y="4511948"/>
              <a:ext cx="262531" cy="322227"/>
            </a:xfrm>
            <a:prstGeom prst="rightArrow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500" b="0" kern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97" name="Rectangle 96"/>
            <p:cNvSpPr/>
            <p:nvPr/>
          </p:nvSpPr>
          <p:spPr>
            <a:xfrm>
              <a:off x="4055750" y="4600053"/>
              <a:ext cx="408705" cy="155421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b="0" kern="0" dirty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rPr>
                <a:t>batch @ t+1</a:t>
              </a:r>
            </a:p>
          </p:txBody>
        </p:sp>
        <p:sp>
          <p:nvSpPr>
            <p:cNvPr id="98" name="Rectangle 97"/>
            <p:cNvSpPr/>
            <p:nvPr/>
          </p:nvSpPr>
          <p:spPr>
            <a:xfrm>
              <a:off x="3523416" y="4603518"/>
              <a:ext cx="408705" cy="155421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b="0" kern="0" dirty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rPr>
                <a:t>b</a:t>
              </a:r>
              <a:r>
                <a:rPr lang="en-US" sz="1200" b="0" kern="0" dirty="0" err="1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rPr>
                <a:t>atch</a:t>
              </a:r>
              <a:r>
                <a:rPr lang="en-US" sz="1200" b="0" kern="0" dirty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rPr>
                <a:t> @ t</a:t>
              </a:r>
            </a:p>
          </p:txBody>
        </p:sp>
        <p:sp>
          <p:nvSpPr>
            <p:cNvPr id="99" name="Rectangle 98"/>
            <p:cNvSpPr/>
            <p:nvPr/>
          </p:nvSpPr>
          <p:spPr>
            <a:xfrm>
              <a:off x="4587600" y="4603518"/>
              <a:ext cx="408705" cy="155421"/>
            </a:xfrm>
            <a:prstGeom prst="rect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200" b="0" kern="0" dirty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rPr>
                <a:t>batch @ t+2</a:t>
              </a:r>
            </a:p>
          </p:txBody>
        </p:sp>
      </p:grpSp>
      <p:grpSp>
        <p:nvGrpSpPr>
          <p:cNvPr id="18440" name="Group 110"/>
          <p:cNvGrpSpPr>
            <a:grpSpLocks/>
          </p:cNvGrpSpPr>
          <p:nvPr/>
        </p:nvGrpSpPr>
        <p:grpSpPr bwMode="auto">
          <a:xfrm>
            <a:off x="4186238" y="4371182"/>
            <a:ext cx="980480" cy="380206"/>
            <a:chOff x="7762239" y="5609988"/>
            <a:chExt cx="2889827" cy="840669"/>
          </a:xfrm>
        </p:grpSpPr>
        <p:pic>
          <p:nvPicPr>
            <p:cNvPr id="5146" name="Picture 158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7" name="Picture 16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8" name="Picture 16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9" name="Picture 16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18442" name="Group 169"/>
          <p:cNvGrpSpPr>
            <a:grpSpLocks/>
          </p:cNvGrpSpPr>
          <p:nvPr/>
        </p:nvGrpSpPr>
        <p:grpSpPr bwMode="auto">
          <a:xfrm>
            <a:off x="5479256" y="4371182"/>
            <a:ext cx="980480" cy="380206"/>
            <a:chOff x="7762239" y="5609988"/>
            <a:chExt cx="2889827" cy="840669"/>
          </a:xfrm>
        </p:grpSpPr>
        <p:pic>
          <p:nvPicPr>
            <p:cNvPr id="5142" name="Picture 17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3" name="Picture 17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4" name="Picture 17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145" name="Picture 17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175" name="Rectangle 174"/>
          <p:cNvSpPr>
            <a:spLocks noChangeArrowheads="1"/>
          </p:cNvSpPr>
          <p:nvPr/>
        </p:nvSpPr>
        <p:spPr bwMode="auto">
          <a:xfrm>
            <a:off x="1171575" y="3958432"/>
            <a:ext cx="1857375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 DStream</a:t>
            </a:r>
          </a:p>
        </p:txBody>
      </p:sp>
      <p:grpSp>
        <p:nvGrpSpPr>
          <p:cNvPr id="42" name="Group 84"/>
          <p:cNvGrpSpPr>
            <a:grpSpLocks/>
          </p:cNvGrpSpPr>
          <p:nvPr/>
        </p:nvGrpSpPr>
        <p:grpSpPr bwMode="auto">
          <a:xfrm>
            <a:off x="4236244" y="4024313"/>
            <a:ext cx="834628" cy="296069"/>
            <a:chOff x="7918600" y="4832650"/>
            <a:chExt cx="2458447" cy="653855"/>
          </a:xfrm>
        </p:grpSpPr>
        <p:sp>
          <p:nvSpPr>
            <p:cNvPr id="43" name="Alternate Process 42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44" name="Straight Connector 43"/>
            <p:cNvCxnSpPr>
              <a:stCxn id="43" idx="0"/>
              <a:endCxn id="43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45" name="Straight Connector 44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46" name="Straight Connector 45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</p:grpSp>
      <p:grpSp>
        <p:nvGrpSpPr>
          <p:cNvPr id="47" name="Group 84"/>
          <p:cNvGrpSpPr>
            <a:grpSpLocks/>
          </p:cNvGrpSpPr>
          <p:nvPr/>
        </p:nvGrpSpPr>
        <p:grpSpPr bwMode="auto">
          <a:xfrm>
            <a:off x="5522119" y="4024313"/>
            <a:ext cx="834628" cy="296069"/>
            <a:chOff x="7918600" y="4832650"/>
            <a:chExt cx="2458447" cy="653855"/>
          </a:xfrm>
        </p:grpSpPr>
        <p:sp>
          <p:nvSpPr>
            <p:cNvPr id="48" name="Alternate Process 47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49" name="Straight Connector 48"/>
            <p:cNvCxnSpPr>
              <a:stCxn id="48" idx="0"/>
              <a:endCxn id="48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50" name="Straight Connector 49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</p:grpSp>
      <p:sp>
        <p:nvSpPr>
          <p:cNvPr id="52" name="Rectangle 51"/>
          <p:cNvSpPr>
            <a:spLocks noChangeArrowheads="1"/>
          </p:cNvSpPr>
          <p:nvPr/>
        </p:nvSpPr>
        <p:spPr bwMode="auto">
          <a:xfrm>
            <a:off x="685800" y="3310732"/>
            <a:ext cx="31432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Twitter Streaming API</a:t>
            </a:r>
          </a:p>
        </p:txBody>
      </p:sp>
      <p:sp>
        <p:nvSpPr>
          <p:cNvPr id="176" name="Rounded Rectangular Callout 175"/>
          <p:cNvSpPr/>
          <p:nvPr/>
        </p:nvSpPr>
        <p:spPr>
          <a:xfrm>
            <a:off x="6000750" y="4876800"/>
            <a:ext cx="2990850" cy="762000"/>
          </a:xfrm>
          <a:prstGeom prst="wedgeRoundRectCallout">
            <a:avLst>
              <a:gd name="adj1" fmla="val -41475"/>
              <a:gd name="adj2" fmla="val -126510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stored in memory as an RDD (immutable, distributed)</a:t>
            </a:r>
          </a:p>
        </p:txBody>
      </p:sp>
    </p:spTree>
    <p:extLst>
      <p:ext uri="{BB962C8B-B14F-4D97-AF65-F5344CB8AC3E}">
        <p14:creationId xmlns:p14="http://schemas.microsoft.com/office/powerpoint/2010/main" val="80897607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84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7569 L 5E-6 -2.22222E-6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184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7569 L 5E-6 -2.22222E-6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7569 L 5E-6 -2.22222E-6 " pathEditMode="relative" rAng="0" ptsTypes="AA">
                                      <p:cBhvr>
                                        <p:cTn id="4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 animBg="1"/>
      <p:bldP spid="175" grpId="0"/>
      <p:bldP spid="52" grpId="0"/>
      <p:bldP spid="176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 smtClean="0">
                <a:latin typeface="Gill Sans"/>
                <a:cs typeface="Gill Sans"/>
              </a:rPr>
              <a:t>Example: Get </a:t>
            </a:r>
            <a:r>
              <a:rPr lang="en-US" b="0" dirty="0" err="1" smtClean="0">
                <a:latin typeface="Gill Sans"/>
                <a:cs typeface="Gill Sans"/>
              </a:rPr>
              <a:t>hashtags</a:t>
            </a:r>
            <a:r>
              <a:rPr lang="en-US" b="0" dirty="0" smtClean="0">
                <a:latin typeface="Gill Sans"/>
                <a:cs typeface="Gill Sans"/>
              </a:rPr>
              <a:t> from Twitter </a:t>
            </a:r>
            <a:endParaRPr lang="en-US" b="0" dirty="0">
              <a:latin typeface="Gill Sans"/>
              <a:cs typeface="Gill San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352425" y="1485900"/>
            <a:ext cx="8396288" cy="1562100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val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tweets =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ssc.twitterStream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(&lt;Twitter username&gt;, &lt;Twitter password&gt;)</a:t>
            </a:r>
          </a:p>
          <a:p>
            <a:pPr marL="0" indent="0">
              <a:buNone/>
              <a:defRPr/>
            </a:pPr>
            <a:r>
              <a:rPr lang="en-US" sz="1700" dirty="0" err="1">
                <a:latin typeface="Consolas"/>
                <a:cs typeface="Consolas"/>
              </a:rPr>
              <a:t>val</a:t>
            </a:r>
            <a:r>
              <a:rPr lang="en-US" sz="1700" dirty="0">
                <a:latin typeface="Consolas"/>
                <a:cs typeface="Consolas"/>
              </a:rPr>
              <a:t> </a:t>
            </a:r>
            <a:r>
              <a:rPr lang="en-US" sz="1700" dirty="0" err="1">
                <a:solidFill>
                  <a:srgbClr val="C61B1B"/>
                </a:solidFill>
                <a:latin typeface="Consolas"/>
                <a:cs typeface="Consolas"/>
              </a:rPr>
              <a:t>hashTags</a:t>
            </a:r>
            <a:r>
              <a:rPr lang="en-US" sz="1700" dirty="0">
                <a:solidFill>
                  <a:srgbClr val="C61B1B"/>
                </a:solidFill>
                <a:latin typeface="Consolas"/>
                <a:cs typeface="Consolas"/>
              </a:rPr>
              <a:t> </a:t>
            </a:r>
            <a:r>
              <a:rPr lang="en-US" sz="1700" dirty="0">
                <a:latin typeface="Consolas"/>
                <a:cs typeface="Consolas"/>
              </a:rPr>
              <a:t>= </a:t>
            </a:r>
            <a:r>
              <a:rPr lang="en-US" sz="1700" dirty="0" err="1">
                <a:solidFill>
                  <a:srgbClr val="C61B1B"/>
                </a:solidFill>
                <a:latin typeface="Consolas"/>
                <a:cs typeface="Consolas"/>
              </a:rPr>
              <a:t>tweets</a:t>
            </a:r>
            <a:r>
              <a:rPr lang="en-US" sz="1700" dirty="0" err="1">
                <a:latin typeface="Consolas"/>
                <a:cs typeface="Consolas"/>
              </a:rPr>
              <a:t>.</a:t>
            </a:r>
            <a:r>
              <a:rPr lang="en-US" sz="1700" dirty="0" err="1">
                <a:solidFill>
                  <a:srgbClr val="0D8BE6"/>
                </a:solidFill>
                <a:latin typeface="Consolas"/>
                <a:cs typeface="Consolas"/>
              </a:rPr>
              <a:t>flatMap</a:t>
            </a:r>
            <a:r>
              <a:rPr lang="en-US" sz="1700" dirty="0">
                <a:solidFill>
                  <a:srgbClr val="0D8BE6"/>
                </a:solidFill>
                <a:latin typeface="Consolas"/>
                <a:cs typeface="Consolas"/>
              </a:rPr>
              <a:t> </a:t>
            </a:r>
            <a:r>
              <a:rPr lang="en-US" sz="1700" dirty="0">
                <a:latin typeface="Consolas"/>
                <a:cs typeface="Consolas"/>
              </a:rPr>
              <a:t>(status =&gt; </a:t>
            </a:r>
            <a:r>
              <a:rPr lang="en-US" sz="1700" dirty="0" err="1">
                <a:latin typeface="Consolas"/>
                <a:cs typeface="Consolas"/>
              </a:rPr>
              <a:t>getTags</a:t>
            </a:r>
            <a:r>
              <a:rPr lang="en-US" sz="1700" dirty="0">
                <a:latin typeface="Consolas"/>
                <a:cs typeface="Consolas"/>
              </a:rPr>
              <a:t>(status))</a:t>
            </a:r>
          </a:p>
          <a:p>
            <a:pPr marL="0" indent="0">
              <a:buNone/>
              <a:defRPr/>
            </a:pPr>
            <a:endParaRPr lang="en-US" sz="2500" dirty="0"/>
          </a:p>
          <a:p>
            <a:pPr>
              <a:defRPr/>
            </a:pPr>
            <a:endParaRPr lang="en-US" sz="2000" dirty="0"/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2869406" y="4310857"/>
            <a:ext cx="1188244" cy="1594644"/>
            <a:chOff x="7651750" y="8621713"/>
            <a:chExt cx="3168445" cy="3189287"/>
          </a:xfrm>
        </p:grpSpPr>
        <p:grpSp>
          <p:nvGrpSpPr>
            <p:cNvPr id="6217" name="Group 18"/>
            <p:cNvGrpSpPr>
              <a:grpSpLocks/>
            </p:cNvGrpSpPr>
            <p:nvPr/>
          </p:nvGrpSpPr>
          <p:grpSpPr bwMode="auto">
            <a:xfrm>
              <a:off x="7651750" y="11050588"/>
              <a:ext cx="2614613" cy="760412"/>
              <a:chOff x="13968431" y="5604337"/>
              <a:chExt cx="2889827" cy="840669"/>
            </a:xfrm>
          </p:grpSpPr>
          <p:pic>
            <p:nvPicPr>
              <p:cNvPr id="6225" name="Picture 1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26" name="Picture 2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27" name="Picture 21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28" name="Picture 2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6218" name="Group 23"/>
            <p:cNvGrpSpPr>
              <a:grpSpLocks/>
            </p:cNvGrpSpPr>
            <p:nvPr/>
          </p:nvGrpSpPr>
          <p:grpSpPr bwMode="auto">
            <a:xfrm>
              <a:off x="7767638" y="10323513"/>
              <a:ext cx="2224087" cy="590550"/>
              <a:chOff x="7918600" y="4832650"/>
              <a:chExt cx="2458447" cy="653855"/>
            </a:xfrm>
          </p:grpSpPr>
          <p:sp>
            <p:nvSpPr>
              <p:cNvPr id="25" name="Alternate Process 24"/>
              <p:cNvSpPr/>
              <p:nvPr/>
            </p:nvSpPr>
            <p:spPr>
              <a:xfrm>
                <a:off x="7918592" y="4846711"/>
                <a:ext cx="2458288" cy="629248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6" name="Straight Connector 25"/>
              <p:cNvCxnSpPr>
                <a:stCxn id="25" idx="0"/>
                <a:endCxn id="25" idx="2"/>
              </p:cNvCxnSpPr>
              <p:nvPr/>
            </p:nvCxnSpPr>
            <p:spPr>
              <a:xfrm>
                <a:off x="9148613" y="4846711"/>
                <a:ext cx="0" cy="629248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9785558" y="4832650"/>
                <a:ext cx="0" cy="629248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8548517" y="4857257"/>
                <a:ext cx="0" cy="629248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6219" name="TextBox 62"/>
            <p:cNvSpPr txBox="1">
              <a:spLocks noChangeArrowheads="1"/>
            </p:cNvSpPr>
            <p:nvPr/>
          </p:nvSpPr>
          <p:spPr bwMode="auto">
            <a:xfrm>
              <a:off x="8778874" y="9457615"/>
              <a:ext cx="2041321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500" b="0" smtClean="0">
                  <a:latin typeface="Gill Sans"/>
                  <a:cs typeface="Gill Sans"/>
                </a:rPr>
                <a:t>flatMap</a:t>
              </a:r>
            </a:p>
          </p:txBody>
        </p:sp>
        <p:cxnSp>
          <p:nvCxnSpPr>
            <p:cNvPr id="109" name="Straight Arrow Connector 108"/>
            <p:cNvCxnSpPr>
              <a:stCxn id="9" idx="2"/>
              <a:endCxn id="25" idx="0"/>
            </p:cNvCxnSpPr>
            <p:nvPr/>
          </p:nvCxnSpPr>
          <p:spPr bwMode="auto">
            <a:xfrm flipH="1">
              <a:off x="8878809" y="8621713"/>
              <a:ext cx="22224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3" name="Group 12"/>
          <p:cNvGrpSpPr>
            <a:grpSpLocks/>
          </p:cNvGrpSpPr>
          <p:nvPr/>
        </p:nvGrpSpPr>
        <p:grpSpPr bwMode="auto">
          <a:xfrm>
            <a:off x="4188024" y="4310857"/>
            <a:ext cx="1188244" cy="1594644"/>
            <a:chOff x="11168063" y="8621713"/>
            <a:chExt cx="3168091" cy="3189287"/>
          </a:xfrm>
        </p:grpSpPr>
        <p:sp>
          <p:nvSpPr>
            <p:cNvPr id="6205" name="TextBox 131"/>
            <p:cNvSpPr txBox="1">
              <a:spLocks noChangeArrowheads="1"/>
            </p:cNvSpPr>
            <p:nvPr/>
          </p:nvSpPr>
          <p:spPr bwMode="auto">
            <a:xfrm>
              <a:off x="12294835" y="9457615"/>
              <a:ext cx="2041319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500" b="0" smtClean="0">
                  <a:latin typeface="Gill Sans"/>
                  <a:cs typeface="Gill Sans"/>
                </a:rPr>
                <a:t>flatMap</a:t>
              </a:r>
            </a:p>
          </p:txBody>
        </p:sp>
        <p:grpSp>
          <p:nvGrpSpPr>
            <p:cNvPr id="6206" name="Group 121"/>
            <p:cNvGrpSpPr>
              <a:grpSpLocks/>
            </p:cNvGrpSpPr>
            <p:nvPr/>
          </p:nvGrpSpPr>
          <p:grpSpPr bwMode="auto">
            <a:xfrm>
              <a:off x="11168063" y="11050588"/>
              <a:ext cx="2614612" cy="760412"/>
              <a:chOff x="13968431" y="5604337"/>
              <a:chExt cx="2889827" cy="840669"/>
            </a:xfrm>
          </p:grpSpPr>
          <p:pic>
            <p:nvPicPr>
              <p:cNvPr id="6213" name="Picture 12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14" name="Picture 123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15" name="Picture 12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16" name="Picture 12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6207" name="Group 126"/>
            <p:cNvGrpSpPr>
              <a:grpSpLocks/>
            </p:cNvGrpSpPr>
            <p:nvPr/>
          </p:nvGrpSpPr>
          <p:grpSpPr bwMode="auto">
            <a:xfrm>
              <a:off x="11283950" y="10323513"/>
              <a:ext cx="2224088" cy="590550"/>
              <a:chOff x="7918600" y="4832650"/>
              <a:chExt cx="2458447" cy="653855"/>
            </a:xfrm>
          </p:grpSpPr>
          <p:sp>
            <p:nvSpPr>
              <p:cNvPr id="128" name="Alternate Process 127"/>
              <p:cNvSpPr/>
              <p:nvPr/>
            </p:nvSpPr>
            <p:spPr>
              <a:xfrm>
                <a:off x="7918578" y="4846711"/>
                <a:ext cx="2458014" cy="629248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29" name="Straight Connector 128"/>
              <p:cNvCxnSpPr>
                <a:stCxn id="128" idx="0"/>
                <a:endCxn id="128" idx="2"/>
              </p:cNvCxnSpPr>
              <p:nvPr/>
            </p:nvCxnSpPr>
            <p:spPr>
              <a:xfrm>
                <a:off x="9148462" y="4846711"/>
                <a:ext cx="0" cy="629248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0" name="Straight Connector 129"/>
              <p:cNvCxnSpPr/>
              <p:nvPr/>
            </p:nvCxnSpPr>
            <p:spPr>
              <a:xfrm>
                <a:off x="9785335" y="4832650"/>
                <a:ext cx="0" cy="629248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31" name="Straight Connector 130"/>
              <p:cNvCxnSpPr/>
              <p:nvPr/>
            </p:nvCxnSpPr>
            <p:spPr>
              <a:xfrm>
                <a:off x="8548433" y="4857257"/>
                <a:ext cx="0" cy="629248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33" name="Straight Arrow Connector 132"/>
            <p:cNvCxnSpPr>
              <a:stCxn id="113" idx="2"/>
              <a:endCxn id="128" idx="0"/>
            </p:cNvCxnSpPr>
            <p:nvPr/>
          </p:nvCxnSpPr>
          <p:spPr bwMode="auto">
            <a:xfrm flipH="1">
              <a:off x="12394984" y="8621713"/>
              <a:ext cx="22221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4" name="Group 13"/>
          <p:cNvGrpSpPr>
            <a:grpSpLocks/>
          </p:cNvGrpSpPr>
          <p:nvPr/>
        </p:nvGrpSpPr>
        <p:grpSpPr bwMode="auto">
          <a:xfrm>
            <a:off x="5480446" y="4310857"/>
            <a:ext cx="1188244" cy="1594644"/>
            <a:chOff x="14614525" y="8621713"/>
            <a:chExt cx="3168649" cy="3189287"/>
          </a:xfrm>
        </p:grpSpPr>
        <p:sp>
          <p:nvSpPr>
            <p:cNvPr id="6192" name="TextBox 153"/>
            <p:cNvSpPr txBox="1">
              <a:spLocks noChangeArrowheads="1"/>
            </p:cNvSpPr>
            <p:nvPr/>
          </p:nvSpPr>
          <p:spPr bwMode="auto">
            <a:xfrm>
              <a:off x="15741852" y="9457615"/>
              <a:ext cx="2041322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500" b="0" smtClean="0">
                  <a:latin typeface="Gill Sans"/>
                  <a:cs typeface="Gill Sans"/>
                </a:rPr>
                <a:t>flatMap</a:t>
              </a:r>
            </a:p>
          </p:txBody>
        </p:sp>
        <p:sp>
          <p:nvSpPr>
            <p:cNvPr id="18" name="TextBox 17"/>
            <p:cNvSpPr txBox="1"/>
            <p:nvPr/>
          </p:nvSpPr>
          <p:spPr>
            <a:xfrm rot="16200000">
              <a:off x="14507367" y="10444679"/>
              <a:ext cx="773114" cy="45140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hangingPunct="1">
                <a:defRPr/>
              </a:pPr>
              <a:r>
                <a:rPr lang="en-US" sz="5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…</a:t>
              </a:r>
            </a:p>
          </p:txBody>
        </p:sp>
        <p:grpSp>
          <p:nvGrpSpPr>
            <p:cNvPr id="6194" name="Group 143"/>
            <p:cNvGrpSpPr>
              <a:grpSpLocks/>
            </p:cNvGrpSpPr>
            <p:nvPr/>
          </p:nvGrpSpPr>
          <p:grpSpPr bwMode="auto">
            <a:xfrm>
              <a:off x="14614525" y="11050588"/>
              <a:ext cx="2614613" cy="760412"/>
              <a:chOff x="13968431" y="5604337"/>
              <a:chExt cx="2889827" cy="840669"/>
            </a:xfrm>
          </p:grpSpPr>
          <p:pic>
            <p:nvPicPr>
              <p:cNvPr id="6201" name="Picture 14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02" name="Picture 14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03" name="Picture 146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204" name="Picture 147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6195" name="Group 148"/>
            <p:cNvGrpSpPr>
              <a:grpSpLocks/>
            </p:cNvGrpSpPr>
            <p:nvPr/>
          </p:nvGrpSpPr>
          <p:grpSpPr bwMode="auto">
            <a:xfrm>
              <a:off x="14730413" y="10323513"/>
              <a:ext cx="2224087" cy="590550"/>
              <a:chOff x="7918600" y="4832650"/>
              <a:chExt cx="2458447" cy="653855"/>
            </a:xfrm>
          </p:grpSpPr>
          <p:sp>
            <p:nvSpPr>
              <p:cNvPr id="150" name="Alternate Process 149"/>
              <p:cNvSpPr/>
              <p:nvPr/>
            </p:nvSpPr>
            <p:spPr>
              <a:xfrm>
                <a:off x="7918600" y="4846711"/>
                <a:ext cx="2458446" cy="629248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51" name="Straight Connector 150"/>
              <p:cNvCxnSpPr>
                <a:stCxn id="150" idx="0"/>
                <a:endCxn id="150" idx="2"/>
              </p:cNvCxnSpPr>
              <p:nvPr/>
            </p:nvCxnSpPr>
            <p:spPr>
              <a:xfrm>
                <a:off x="9148700" y="4846711"/>
                <a:ext cx="0" cy="629248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9785686" y="4832650"/>
                <a:ext cx="0" cy="629248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8548565" y="4857257"/>
                <a:ext cx="0" cy="629248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155" name="Straight Arrow Connector 154"/>
            <p:cNvCxnSpPr>
              <a:stCxn id="135" idx="2"/>
              <a:endCxn id="150" idx="0"/>
            </p:cNvCxnSpPr>
            <p:nvPr/>
          </p:nvCxnSpPr>
          <p:spPr bwMode="auto">
            <a:xfrm flipH="1">
              <a:off x="15843250" y="8621713"/>
              <a:ext cx="20638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63" name="Rounded Rectangular Callout 162"/>
          <p:cNvSpPr/>
          <p:nvPr/>
        </p:nvSpPr>
        <p:spPr>
          <a:xfrm>
            <a:off x="2200275" y="2514600"/>
            <a:ext cx="4505325" cy="685800"/>
          </a:xfrm>
          <a:prstGeom prst="wedgeRoundRectCallout">
            <a:avLst>
              <a:gd name="adj1" fmla="val -33903"/>
              <a:gd name="adj2" fmla="val -105203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transformation</a:t>
            </a: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: modify data in one </a:t>
            </a:r>
            <a:r>
              <a:rPr lang="en-US" sz="1800" b="0" dirty="0" smtClean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/>
            </a:r>
            <a:br>
              <a:rPr lang="en-US" sz="1800" b="0" dirty="0" smtClean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</a:br>
            <a:r>
              <a:rPr lang="en-US" sz="1800" b="0" dirty="0" err="1" smtClean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lang="en-US" sz="1800" b="0" dirty="0" smtClean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 </a:t>
            </a: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to create another </a:t>
            </a:r>
            <a:r>
              <a:rPr lang="en-US" sz="1800" b="0" dirty="0" err="1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 </a:t>
            </a:r>
          </a:p>
        </p:txBody>
      </p:sp>
      <p:sp>
        <p:nvSpPr>
          <p:cNvPr id="165" name="Rounded Rectangular Callout 164"/>
          <p:cNvSpPr/>
          <p:nvPr/>
        </p:nvSpPr>
        <p:spPr>
          <a:xfrm>
            <a:off x="342900" y="2514600"/>
            <a:ext cx="1457325" cy="533400"/>
          </a:xfrm>
          <a:prstGeom prst="wedgeRoundRectCallout">
            <a:avLst>
              <a:gd name="adj1" fmla="val -14849"/>
              <a:gd name="adj2" fmla="val -98253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new </a:t>
            </a:r>
            <a:r>
              <a:rPr lang="en-US" sz="1800" b="0" dirty="0" err="1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endParaRPr lang="en-US" sz="1800" b="0" dirty="0">
              <a:solidFill>
                <a:srgbClr val="000000"/>
              </a:solidFill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67" name="Rounded Rectangular Callout 166"/>
          <p:cNvSpPr/>
          <p:nvPr/>
        </p:nvSpPr>
        <p:spPr>
          <a:xfrm>
            <a:off x="6572250" y="5143500"/>
            <a:ext cx="1943100" cy="685800"/>
          </a:xfrm>
          <a:prstGeom prst="wedgeRoundRectCallout">
            <a:avLst>
              <a:gd name="adj1" fmla="val -59817"/>
              <a:gd name="adj2" fmla="val -22499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7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new RDDs created for every batch </a:t>
            </a:r>
          </a:p>
        </p:txBody>
      </p:sp>
      <p:grpSp>
        <p:nvGrpSpPr>
          <p:cNvPr id="6153" name="Group 2"/>
          <p:cNvGrpSpPr>
            <a:grpSpLocks/>
          </p:cNvGrpSpPr>
          <p:nvPr/>
        </p:nvGrpSpPr>
        <p:grpSpPr bwMode="auto">
          <a:xfrm>
            <a:off x="1171575" y="3269457"/>
            <a:ext cx="6257925" cy="1683544"/>
            <a:chOff x="3124200" y="6538913"/>
            <a:chExt cx="16687800" cy="3367087"/>
          </a:xfrm>
        </p:grpSpPr>
        <p:sp>
          <p:nvSpPr>
            <p:cNvPr id="160" name="Rectangle 159"/>
            <p:cNvSpPr/>
            <p:nvPr/>
          </p:nvSpPr>
          <p:spPr bwMode="auto">
            <a:xfrm>
              <a:off x="5181600" y="7467600"/>
              <a:ext cx="3505200" cy="2438400"/>
            </a:xfrm>
            <a:prstGeom prst="rect">
              <a:avLst/>
            </a:prstGeom>
            <a:gradFill flip="none" rotWithShape="1">
              <a:gsLst>
                <a:gs pos="0">
                  <a:schemeClr val="bg1">
                    <a:alpha val="0"/>
                  </a:schemeClr>
                </a:gs>
                <a:gs pos="47000">
                  <a:schemeClr val="bg1"/>
                </a:gs>
              </a:gsLst>
              <a:lin ang="0" scaled="1"/>
              <a:tileRect/>
            </a:gra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grpSp>
          <p:nvGrpSpPr>
            <p:cNvPr id="6156" name="Group 7"/>
            <p:cNvGrpSpPr>
              <a:grpSpLocks/>
            </p:cNvGrpSpPr>
            <p:nvPr/>
          </p:nvGrpSpPr>
          <p:grpSpPr bwMode="auto">
            <a:xfrm>
              <a:off x="7788275" y="8039100"/>
              <a:ext cx="2225675" cy="592138"/>
              <a:chOff x="7918600" y="4832650"/>
              <a:chExt cx="2458447" cy="653855"/>
            </a:xfrm>
          </p:grpSpPr>
          <p:sp>
            <p:nvSpPr>
              <p:cNvPr id="9" name="Alternate Process 8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0" name="Straight Connector 9"/>
              <p:cNvCxnSpPr>
                <a:stCxn id="9" idx="0"/>
                <a:endCxn id="9" idx="2"/>
              </p:cNvCxnSpPr>
              <p:nvPr/>
            </p:nvCxnSpPr>
            <p:spPr>
              <a:xfrm>
                <a:off x="9147824" y="4846674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11" name="Straight Connector 10"/>
              <p:cNvCxnSpPr/>
              <p:nvPr/>
            </p:nvCxnSpPr>
            <p:spPr>
              <a:xfrm>
                <a:off x="9784354" y="4832650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12" name="Straight Connector 11"/>
              <p:cNvCxnSpPr/>
              <p:nvPr/>
            </p:nvCxnSpPr>
            <p:spPr>
              <a:xfrm>
                <a:off x="8548117" y="4857191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</p:cxnSp>
        </p:grpSp>
        <p:grpSp>
          <p:nvGrpSpPr>
            <p:cNvPr id="6157" name="Group 12"/>
            <p:cNvGrpSpPr>
              <a:grpSpLocks/>
            </p:cNvGrpSpPr>
            <p:nvPr/>
          </p:nvGrpSpPr>
          <p:grpSpPr bwMode="auto">
            <a:xfrm>
              <a:off x="7646988" y="8742363"/>
              <a:ext cx="2614612" cy="760412"/>
              <a:chOff x="7762239" y="5609988"/>
              <a:chExt cx="2889827" cy="840669"/>
            </a:xfrm>
          </p:grpSpPr>
          <p:pic>
            <p:nvPicPr>
              <p:cNvPr id="6184" name="Picture 13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85" name="Picture 1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86" name="Picture 1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87" name="Picture 16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6158" name="Group 103"/>
            <p:cNvGrpSpPr>
              <a:grpSpLocks/>
            </p:cNvGrpSpPr>
            <p:nvPr/>
          </p:nvGrpSpPr>
          <p:grpSpPr bwMode="auto">
            <a:xfrm>
              <a:off x="7620000" y="6538913"/>
              <a:ext cx="12192000" cy="1033462"/>
              <a:chOff x="3523416" y="4511948"/>
              <a:chExt cx="1861716" cy="322227"/>
            </a:xfrm>
          </p:grpSpPr>
          <p:sp>
            <p:nvSpPr>
              <p:cNvPr id="105" name="Right Arrow 104"/>
              <p:cNvSpPr/>
              <p:nvPr/>
            </p:nvSpPr>
            <p:spPr>
              <a:xfrm>
                <a:off x="5122601" y="4511948"/>
                <a:ext cx="262531" cy="322227"/>
              </a:xfrm>
              <a:prstGeom prst="rightArrow">
                <a:avLst/>
              </a:prstGeom>
              <a:ln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en-US" sz="1500" b="0" kern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06" name="Rectangle 105"/>
              <p:cNvSpPr/>
              <p:nvPr/>
            </p:nvSpPr>
            <p:spPr>
              <a:xfrm>
                <a:off x="4055750" y="4600053"/>
                <a:ext cx="408705" cy="155421"/>
              </a:xfrm>
              <a:prstGeom prst="rect">
                <a:avLst/>
              </a:prstGeom>
              <a:ln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200" b="0" kern="0" dirty="0">
                    <a:solidFill>
                      <a:prstClr val="black"/>
                    </a:solidFill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batch @ t+1</a:t>
                </a:r>
              </a:p>
            </p:txBody>
          </p:sp>
          <p:sp>
            <p:nvSpPr>
              <p:cNvPr id="107" name="Rectangle 106"/>
              <p:cNvSpPr/>
              <p:nvPr/>
            </p:nvSpPr>
            <p:spPr>
              <a:xfrm>
                <a:off x="3523416" y="4603518"/>
                <a:ext cx="408705" cy="155421"/>
              </a:xfrm>
              <a:prstGeom prst="rect">
                <a:avLst/>
              </a:prstGeom>
              <a:ln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200" b="0" kern="0" dirty="0">
                    <a:solidFill>
                      <a:prstClr val="black"/>
                    </a:solidFill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</a:t>
                </a:r>
                <a:r>
                  <a:rPr lang="en-US" sz="1200" b="0" kern="0" dirty="0" err="1">
                    <a:solidFill>
                      <a:prstClr val="black"/>
                    </a:solidFill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atch</a:t>
                </a:r>
                <a:r>
                  <a:rPr lang="en-US" sz="1200" b="0" kern="0" dirty="0">
                    <a:solidFill>
                      <a:prstClr val="black"/>
                    </a:solidFill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 @ t</a:t>
                </a:r>
              </a:p>
            </p:txBody>
          </p:sp>
          <p:sp>
            <p:nvSpPr>
              <p:cNvPr id="108" name="Rectangle 107"/>
              <p:cNvSpPr/>
              <p:nvPr/>
            </p:nvSpPr>
            <p:spPr>
              <a:xfrm>
                <a:off x="4587600" y="4603518"/>
                <a:ext cx="408705" cy="155421"/>
              </a:xfrm>
              <a:prstGeom prst="rect">
                <a:avLst/>
              </a:prstGeom>
              <a:ln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sz="1200" b="0" kern="0" dirty="0">
                    <a:solidFill>
                      <a:prstClr val="black"/>
                    </a:solidFill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batch @ t+2</a:t>
                </a:r>
              </a:p>
            </p:txBody>
          </p:sp>
        </p:grpSp>
        <p:grpSp>
          <p:nvGrpSpPr>
            <p:cNvPr id="6159" name="Group 111"/>
            <p:cNvGrpSpPr>
              <a:grpSpLocks/>
            </p:cNvGrpSpPr>
            <p:nvPr/>
          </p:nvGrpSpPr>
          <p:grpSpPr bwMode="auto">
            <a:xfrm>
              <a:off x="11304588" y="8039100"/>
              <a:ext cx="2225675" cy="592138"/>
              <a:chOff x="7918600" y="4832650"/>
              <a:chExt cx="2458447" cy="653855"/>
            </a:xfrm>
          </p:grpSpPr>
          <p:sp>
            <p:nvSpPr>
              <p:cNvPr id="113" name="Alternate Process 112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14" name="Straight Connector 113"/>
              <p:cNvCxnSpPr>
                <a:stCxn id="113" idx="0"/>
                <a:endCxn id="113" idx="2"/>
              </p:cNvCxnSpPr>
              <p:nvPr/>
            </p:nvCxnSpPr>
            <p:spPr>
              <a:xfrm>
                <a:off x="9147823" y="4846674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115" name="Straight Connector 114"/>
              <p:cNvCxnSpPr/>
              <p:nvPr/>
            </p:nvCxnSpPr>
            <p:spPr>
              <a:xfrm>
                <a:off x="9784354" y="4832650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>
              <a:xfrm>
                <a:off x="8548116" y="4857191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</p:cxnSp>
        </p:grpSp>
        <p:grpSp>
          <p:nvGrpSpPr>
            <p:cNvPr id="6160" name="Group 116"/>
            <p:cNvGrpSpPr>
              <a:grpSpLocks/>
            </p:cNvGrpSpPr>
            <p:nvPr/>
          </p:nvGrpSpPr>
          <p:grpSpPr bwMode="auto">
            <a:xfrm>
              <a:off x="11163300" y="8742363"/>
              <a:ext cx="2614613" cy="760412"/>
              <a:chOff x="7762239" y="5609988"/>
              <a:chExt cx="2889827" cy="840669"/>
            </a:xfrm>
          </p:grpSpPr>
          <p:pic>
            <p:nvPicPr>
              <p:cNvPr id="6172" name="Picture 117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73" name="Picture 118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74" name="Picture 11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75" name="Picture 12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6161" name="Group 133"/>
            <p:cNvGrpSpPr>
              <a:grpSpLocks/>
            </p:cNvGrpSpPr>
            <p:nvPr/>
          </p:nvGrpSpPr>
          <p:grpSpPr bwMode="auto">
            <a:xfrm>
              <a:off x="14752638" y="8039100"/>
              <a:ext cx="2224087" cy="592138"/>
              <a:chOff x="7918600" y="4832650"/>
              <a:chExt cx="2458447" cy="653855"/>
            </a:xfrm>
          </p:grpSpPr>
          <p:sp>
            <p:nvSpPr>
              <p:cNvPr id="135" name="Alternate Process 134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36" name="Straight Connector 135"/>
              <p:cNvCxnSpPr>
                <a:stCxn id="135" idx="0"/>
                <a:endCxn id="135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137" name="Straight Connector 136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6"/>
              </a:lnRef>
              <a:fillRef idx="3">
                <a:schemeClr val="accent6"/>
              </a:fillRef>
              <a:effectRef idx="2">
                <a:schemeClr val="accent6"/>
              </a:effectRef>
              <a:fontRef idx="minor">
                <a:schemeClr val="lt1"/>
              </a:fontRef>
            </p:style>
          </p:cxnSp>
        </p:grpSp>
        <p:grpSp>
          <p:nvGrpSpPr>
            <p:cNvPr id="6162" name="Group 138"/>
            <p:cNvGrpSpPr>
              <a:grpSpLocks/>
            </p:cNvGrpSpPr>
            <p:nvPr/>
          </p:nvGrpSpPr>
          <p:grpSpPr bwMode="auto">
            <a:xfrm>
              <a:off x="14611350" y="8742363"/>
              <a:ext cx="2614613" cy="760412"/>
              <a:chOff x="7762239" y="5609988"/>
              <a:chExt cx="2889827" cy="840669"/>
            </a:xfrm>
          </p:grpSpPr>
          <p:pic>
            <p:nvPicPr>
              <p:cNvPr id="6164" name="Picture 13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65" name="Picture 14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66" name="Picture 141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6167" name="Picture 14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6163" name="Rectangle 155"/>
            <p:cNvSpPr>
              <a:spLocks noChangeArrowheads="1"/>
            </p:cNvSpPr>
            <p:nvPr/>
          </p:nvSpPr>
          <p:spPr bwMode="auto">
            <a:xfrm>
              <a:off x="3124200" y="7917359"/>
              <a:ext cx="5029200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eaLnBrk="1" hangingPunct="1"/>
              <a:r>
                <a:rPr lang="en-US" sz="1800" b="0" smtClean="0">
                  <a:solidFill>
                    <a:srgbClr val="000000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tweets DStream</a:t>
              </a:r>
            </a:p>
          </p:txBody>
        </p:sp>
      </p:grpSp>
      <p:sp>
        <p:nvSpPr>
          <p:cNvPr id="86" name="Rectangle 155"/>
          <p:cNvSpPr>
            <a:spLocks noChangeArrowheads="1"/>
          </p:cNvSpPr>
          <p:nvPr/>
        </p:nvSpPr>
        <p:spPr bwMode="auto">
          <a:xfrm>
            <a:off x="1171575" y="5105400"/>
            <a:ext cx="1885950" cy="546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 Dstream</a:t>
            </a:r>
          </a:p>
          <a:p>
            <a:pPr eaLnBrk="1" hangingPunct="1"/>
            <a:r>
              <a:rPr lang="en-US" sz="15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[#cat, #dog, … ]</a:t>
            </a:r>
          </a:p>
        </p:txBody>
      </p:sp>
    </p:spTree>
    <p:extLst>
      <p:ext uri="{BB962C8B-B14F-4D97-AF65-F5344CB8AC3E}">
        <p14:creationId xmlns:p14="http://schemas.microsoft.com/office/powerpoint/2010/main" val="33307228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3" grpId="0" animBg="1"/>
      <p:bldP spid="165" grpId="0" animBg="1"/>
      <p:bldP spid="167" grpId="0" animBg="1"/>
      <p:bldP spid="86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 smtClean="0">
                <a:latin typeface="Gill Sans"/>
                <a:cs typeface="Gill Sans"/>
              </a:rPr>
              <a:t>Example: Get </a:t>
            </a:r>
            <a:r>
              <a:rPr lang="en-US" b="0" dirty="0" err="1" smtClean="0">
                <a:latin typeface="Gill Sans"/>
                <a:cs typeface="Gill Sans"/>
              </a:rPr>
              <a:t>hashtags</a:t>
            </a:r>
            <a:r>
              <a:rPr lang="en-US" b="0" dirty="0" smtClean="0">
                <a:latin typeface="Gill Sans"/>
                <a:cs typeface="Gill Sans"/>
              </a:rPr>
              <a:t> from Twitter  </a:t>
            </a:r>
            <a:endParaRPr lang="en-US" b="0" dirty="0">
              <a:latin typeface="Gill Sans"/>
              <a:cs typeface="Gill Sans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  <a:defRPr/>
            </a:pP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val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tweets =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ssc.twitterStream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(&lt;Twitter username&gt;, &lt;Twitter password&gt;)</a:t>
            </a:r>
          </a:p>
          <a:p>
            <a:pPr marL="0" indent="0">
              <a:buNone/>
              <a:defRPr/>
            </a:pPr>
            <a:r>
              <a:rPr lang="en-US" sz="1700" dirty="0" err="1">
                <a:solidFill>
                  <a:srgbClr val="7F7F7F"/>
                </a:solidFill>
                <a:latin typeface="Consolas"/>
                <a:cs typeface="Consolas"/>
              </a:rPr>
              <a:t>val</a:t>
            </a:r>
            <a:r>
              <a:rPr lang="en-US" sz="1700" dirty="0">
                <a:solidFill>
                  <a:srgbClr val="7F7F7F"/>
                </a:solidFill>
                <a:latin typeface="Consolas"/>
                <a:cs typeface="Consolas"/>
              </a:rPr>
              <a:t> </a:t>
            </a:r>
            <a:r>
              <a:rPr lang="en-US" sz="1700" dirty="0" err="1">
                <a:solidFill>
                  <a:srgbClr val="7F7F7F"/>
                </a:solidFill>
                <a:latin typeface="Consolas"/>
                <a:cs typeface="Consolas"/>
              </a:rPr>
              <a:t>hashTags</a:t>
            </a:r>
            <a:r>
              <a:rPr lang="en-US" sz="1700" dirty="0">
                <a:solidFill>
                  <a:srgbClr val="7F7F7F"/>
                </a:solidFill>
                <a:latin typeface="Consolas"/>
                <a:cs typeface="Consolas"/>
              </a:rPr>
              <a:t> = </a:t>
            </a:r>
            <a:r>
              <a:rPr lang="en-US" sz="1700" dirty="0" err="1">
                <a:solidFill>
                  <a:srgbClr val="7F7F7F"/>
                </a:solidFill>
                <a:latin typeface="Consolas"/>
                <a:cs typeface="Consolas"/>
              </a:rPr>
              <a:t>tweets.flatMap</a:t>
            </a:r>
            <a:r>
              <a:rPr lang="en-US" sz="1700" dirty="0">
                <a:solidFill>
                  <a:srgbClr val="7F7F7F"/>
                </a:solidFill>
                <a:latin typeface="Consolas"/>
                <a:cs typeface="Consolas"/>
              </a:rPr>
              <a:t> (status =&gt; </a:t>
            </a:r>
            <a:r>
              <a:rPr lang="en-US" sz="1700" dirty="0" err="1">
                <a:solidFill>
                  <a:srgbClr val="7F7F7F"/>
                </a:solidFill>
                <a:latin typeface="Consolas"/>
                <a:cs typeface="Consolas"/>
              </a:rPr>
              <a:t>getTags</a:t>
            </a:r>
            <a:r>
              <a:rPr lang="en-US" sz="1700" dirty="0">
                <a:solidFill>
                  <a:srgbClr val="7F7F7F"/>
                </a:solidFill>
                <a:latin typeface="Consolas"/>
                <a:cs typeface="Consolas"/>
              </a:rPr>
              <a:t>(status))</a:t>
            </a:r>
          </a:p>
          <a:p>
            <a:pPr marL="0" indent="0">
              <a:buNone/>
              <a:defRPr/>
            </a:pPr>
            <a:r>
              <a:rPr lang="en-US" sz="1700" dirty="0" err="1">
                <a:solidFill>
                  <a:schemeClr val="accent3"/>
                </a:solidFill>
                <a:latin typeface="Consolas"/>
                <a:cs typeface="Consolas"/>
              </a:rPr>
              <a:t>hashTags</a:t>
            </a:r>
            <a:r>
              <a:rPr lang="en-US" sz="1700" dirty="0" err="1">
                <a:latin typeface="Consolas"/>
                <a:cs typeface="Consolas"/>
              </a:rPr>
              <a:t>.</a:t>
            </a:r>
            <a:r>
              <a:rPr lang="en-US" sz="1700" dirty="0" err="1">
                <a:solidFill>
                  <a:schemeClr val="accent1"/>
                </a:solidFill>
                <a:latin typeface="Consolas"/>
                <a:cs typeface="Consolas"/>
              </a:rPr>
              <a:t>saveAsHadoopFiles</a:t>
            </a:r>
            <a:r>
              <a:rPr lang="en-US" sz="1700" dirty="0">
                <a:latin typeface="Consolas"/>
                <a:cs typeface="Consolas"/>
              </a:rPr>
              <a:t>("</a:t>
            </a:r>
            <a:r>
              <a:rPr lang="en-US" sz="1700" dirty="0" err="1">
                <a:latin typeface="Consolas"/>
                <a:cs typeface="Consolas"/>
              </a:rPr>
              <a:t>hdfs</a:t>
            </a:r>
            <a:r>
              <a:rPr lang="en-US" sz="1700" dirty="0">
                <a:latin typeface="Consolas"/>
                <a:cs typeface="Consolas"/>
              </a:rPr>
              <a:t>://...")</a:t>
            </a:r>
          </a:p>
          <a:p>
            <a:pPr marL="0" indent="0">
              <a:buNone/>
              <a:defRPr/>
            </a:pPr>
            <a:endParaRPr lang="en-US" sz="2500" dirty="0"/>
          </a:p>
          <a:p>
            <a:pPr>
              <a:defRPr/>
            </a:pPr>
            <a:endParaRPr lang="en-US" sz="2000" dirty="0"/>
          </a:p>
        </p:txBody>
      </p:sp>
      <p:sp>
        <p:nvSpPr>
          <p:cNvPr id="164" name="Rounded Rectangular Callout 163"/>
          <p:cNvSpPr/>
          <p:nvPr/>
        </p:nvSpPr>
        <p:spPr>
          <a:xfrm>
            <a:off x="2600325" y="2552700"/>
            <a:ext cx="5705475" cy="571500"/>
          </a:xfrm>
          <a:prstGeom prst="wedgeRoundRectCallout">
            <a:avLst>
              <a:gd name="adj1" fmla="val -56824"/>
              <a:gd name="adj2" fmla="val -52520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output operation</a:t>
            </a: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: to push data to external storage</a:t>
            </a:r>
          </a:p>
        </p:txBody>
      </p:sp>
      <p:grpSp>
        <p:nvGrpSpPr>
          <p:cNvPr id="7172" name="Group 7"/>
          <p:cNvGrpSpPr>
            <a:grpSpLocks/>
          </p:cNvGrpSpPr>
          <p:nvPr/>
        </p:nvGrpSpPr>
        <p:grpSpPr bwMode="auto">
          <a:xfrm>
            <a:off x="2920603" y="3810000"/>
            <a:ext cx="834628" cy="296069"/>
            <a:chOff x="7918600" y="4832650"/>
            <a:chExt cx="2458447" cy="653855"/>
          </a:xfrm>
        </p:grpSpPr>
        <p:sp>
          <p:nvSpPr>
            <p:cNvPr id="9" name="Alternate Process 8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10" name="Straight Connector 9"/>
            <p:cNvCxnSpPr>
              <a:stCxn id="9" idx="0"/>
              <a:endCxn id="9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</p:grpSp>
      <p:grpSp>
        <p:nvGrpSpPr>
          <p:cNvPr id="7173" name="Group 23"/>
          <p:cNvGrpSpPr>
            <a:grpSpLocks/>
          </p:cNvGrpSpPr>
          <p:nvPr/>
        </p:nvGrpSpPr>
        <p:grpSpPr bwMode="auto">
          <a:xfrm>
            <a:off x="2912864" y="4599782"/>
            <a:ext cx="834033" cy="296069"/>
            <a:chOff x="7918600" y="4832650"/>
            <a:chExt cx="2458447" cy="653855"/>
          </a:xfrm>
        </p:grpSpPr>
        <p:sp>
          <p:nvSpPr>
            <p:cNvPr id="25" name="Alternate Process 24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6" name="Straight Connector 25"/>
            <p:cNvCxnSpPr>
              <a:stCxn id="25" idx="0"/>
              <a:endCxn id="25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7" name="Straight Connector 26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8" name="Straight Connector 27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63" name="TextBox 62"/>
          <p:cNvSpPr txBox="1"/>
          <p:nvPr/>
        </p:nvSpPr>
        <p:spPr bwMode="auto">
          <a:xfrm>
            <a:off x="3320653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109" name="Straight Arrow Connector 108"/>
          <p:cNvCxnSpPr>
            <a:stCxn id="9" idx="2"/>
            <a:endCxn id="25" idx="0"/>
          </p:cNvCxnSpPr>
          <p:nvPr/>
        </p:nvCxnSpPr>
        <p:spPr bwMode="auto">
          <a:xfrm flipH="1">
            <a:off x="3329583" y="4101307"/>
            <a:ext cx="8334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7176" name="Group 111"/>
          <p:cNvGrpSpPr>
            <a:grpSpLocks/>
          </p:cNvGrpSpPr>
          <p:nvPr/>
        </p:nvGrpSpPr>
        <p:grpSpPr bwMode="auto">
          <a:xfrm>
            <a:off x="4239221" y="3810000"/>
            <a:ext cx="834628" cy="296069"/>
            <a:chOff x="7918600" y="4832650"/>
            <a:chExt cx="2458447" cy="653855"/>
          </a:xfrm>
        </p:grpSpPr>
        <p:sp>
          <p:nvSpPr>
            <p:cNvPr id="113" name="Alternate Process 112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114" name="Straight Connector 113"/>
            <p:cNvCxnSpPr>
              <a:stCxn id="113" idx="0"/>
              <a:endCxn id="113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116" name="Straight Connector 115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</p:grpSp>
      <p:grpSp>
        <p:nvGrpSpPr>
          <p:cNvPr id="7177" name="Group 126"/>
          <p:cNvGrpSpPr>
            <a:grpSpLocks/>
          </p:cNvGrpSpPr>
          <p:nvPr/>
        </p:nvGrpSpPr>
        <p:grpSpPr bwMode="auto">
          <a:xfrm>
            <a:off x="4231481" y="4599782"/>
            <a:ext cx="834033" cy="296069"/>
            <a:chOff x="7918600" y="4832650"/>
            <a:chExt cx="2458447" cy="653855"/>
          </a:xfrm>
        </p:grpSpPr>
        <p:sp>
          <p:nvSpPr>
            <p:cNvPr id="128" name="Alternate Process 127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129" name="Straight Connector 128"/>
            <p:cNvCxnSpPr>
              <a:stCxn id="128" idx="0"/>
              <a:endCxn id="128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0" name="Straight Connector 129"/>
            <p:cNvCxnSpPr/>
            <p:nvPr/>
          </p:nvCxnSpPr>
          <p:spPr>
            <a:xfrm>
              <a:off x="9785686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1" name="Straight Connector 130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32" name="TextBox 131"/>
          <p:cNvSpPr txBox="1"/>
          <p:nvPr/>
        </p:nvSpPr>
        <p:spPr bwMode="auto">
          <a:xfrm>
            <a:off x="4639271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133" name="Straight Arrow Connector 132"/>
          <p:cNvCxnSpPr>
            <a:stCxn id="113" idx="2"/>
            <a:endCxn id="128" idx="0"/>
          </p:cNvCxnSpPr>
          <p:nvPr/>
        </p:nvCxnSpPr>
        <p:spPr bwMode="auto">
          <a:xfrm flipH="1">
            <a:off x="4648200" y="4101307"/>
            <a:ext cx="8334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7180" name="Group 133"/>
          <p:cNvGrpSpPr>
            <a:grpSpLocks/>
          </p:cNvGrpSpPr>
          <p:nvPr/>
        </p:nvGrpSpPr>
        <p:grpSpPr bwMode="auto">
          <a:xfrm>
            <a:off x="5532239" y="3810000"/>
            <a:ext cx="834033" cy="296069"/>
            <a:chOff x="7918600" y="4832650"/>
            <a:chExt cx="2458447" cy="653855"/>
          </a:xfrm>
        </p:grpSpPr>
        <p:sp>
          <p:nvSpPr>
            <p:cNvPr id="135" name="Alternate Process 134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136" name="Straight Connector 135"/>
            <p:cNvCxnSpPr>
              <a:stCxn id="135" idx="0"/>
              <a:endCxn id="135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137" name="Straight Connector 136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138" name="Straight Connector 137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</p:grpSp>
      <p:grpSp>
        <p:nvGrpSpPr>
          <p:cNvPr id="7181" name="Group 148"/>
          <p:cNvGrpSpPr>
            <a:grpSpLocks/>
          </p:cNvGrpSpPr>
          <p:nvPr/>
        </p:nvGrpSpPr>
        <p:grpSpPr bwMode="auto">
          <a:xfrm>
            <a:off x="5523905" y="4599782"/>
            <a:ext cx="834033" cy="296069"/>
            <a:chOff x="7918600" y="4832650"/>
            <a:chExt cx="2458447" cy="653855"/>
          </a:xfrm>
        </p:grpSpPr>
        <p:sp>
          <p:nvSpPr>
            <p:cNvPr id="150" name="Alternate Process 149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151" name="Straight Connector 150"/>
            <p:cNvCxnSpPr>
              <a:stCxn id="150" idx="0"/>
              <a:endCxn id="150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54" name="TextBox 153"/>
          <p:cNvSpPr txBox="1"/>
          <p:nvPr/>
        </p:nvSpPr>
        <p:spPr bwMode="auto">
          <a:xfrm>
            <a:off x="5931694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155" name="Straight Arrow Connector 154"/>
          <p:cNvCxnSpPr>
            <a:stCxn id="135" idx="2"/>
            <a:endCxn id="150" idx="0"/>
          </p:cNvCxnSpPr>
          <p:nvPr/>
        </p:nvCxnSpPr>
        <p:spPr bwMode="auto">
          <a:xfrm flipH="1">
            <a:off x="5941219" y="4101307"/>
            <a:ext cx="7739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3000375" y="4901407"/>
            <a:ext cx="3451622" cy="1139031"/>
            <a:chOff x="8001000" y="9802813"/>
            <a:chExt cx="9204325" cy="2278062"/>
          </a:xfrm>
        </p:grpSpPr>
        <p:cxnSp>
          <p:nvCxnSpPr>
            <p:cNvPr id="85" name="Straight Arrow Connector 84"/>
            <p:cNvCxnSpPr/>
            <p:nvPr/>
          </p:nvCxnSpPr>
          <p:spPr bwMode="auto">
            <a:xfrm flipH="1">
              <a:off x="8863013" y="9802813"/>
              <a:ext cx="22225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7" name="Straight Arrow Connector 86"/>
            <p:cNvCxnSpPr/>
            <p:nvPr/>
          </p:nvCxnSpPr>
          <p:spPr bwMode="auto">
            <a:xfrm flipH="1">
              <a:off x="12379325" y="9802813"/>
              <a:ext cx="22225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89" name="Straight Arrow Connector 88"/>
            <p:cNvCxnSpPr/>
            <p:nvPr/>
          </p:nvCxnSpPr>
          <p:spPr bwMode="auto">
            <a:xfrm flipH="1">
              <a:off x="15827375" y="9802813"/>
              <a:ext cx="20638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pic>
          <p:nvPicPr>
            <p:cNvPr id="7194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10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95" name="Picture 9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062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7196" name="Picture 9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114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4" name="TextBox 83"/>
            <p:cNvSpPr txBox="1"/>
            <p:nvPr/>
          </p:nvSpPr>
          <p:spPr bwMode="auto">
            <a:xfrm>
              <a:off x="8610600" y="9947275"/>
              <a:ext cx="1631949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  <p:sp>
          <p:nvSpPr>
            <p:cNvPr id="86" name="TextBox 85"/>
            <p:cNvSpPr txBox="1"/>
            <p:nvPr/>
          </p:nvSpPr>
          <p:spPr bwMode="auto">
            <a:xfrm>
              <a:off x="12126912" y="9947275"/>
              <a:ext cx="1630363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  <p:sp>
          <p:nvSpPr>
            <p:cNvPr id="88" name="TextBox 87"/>
            <p:cNvSpPr txBox="1"/>
            <p:nvPr/>
          </p:nvSpPr>
          <p:spPr bwMode="auto">
            <a:xfrm>
              <a:off x="15573376" y="9947275"/>
              <a:ext cx="1631949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</p:grpSp>
      <p:sp>
        <p:nvSpPr>
          <p:cNvPr id="55" name="Rectangle 54"/>
          <p:cNvSpPr/>
          <p:nvPr/>
        </p:nvSpPr>
        <p:spPr bwMode="auto">
          <a:xfrm>
            <a:off x="4136231" y="3517107"/>
            <a:ext cx="1003697" cy="24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batch @ t+1</a:t>
            </a:r>
          </a:p>
        </p:txBody>
      </p:sp>
      <p:sp>
        <p:nvSpPr>
          <p:cNvPr id="56" name="Rectangle 55"/>
          <p:cNvSpPr/>
          <p:nvPr/>
        </p:nvSpPr>
        <p:spPr bwMode="auto">
          <a:xfrm>
            <a:off x="2828925" y="3522662"/>
            <a:ext cx="1003697" cy="24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b</a:t>
            </a:r>
            <a:r>
              <a:rPr lang="en-US" sz="1200" b="0" kern="0" dirty="0" err="1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atch</a:t>
            </a:r>
            <a:r>
              <a:rPr lang="en-US" sz="12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 @ t</a:t>
            </a:r>
          </a:p>
        </p:txBody>
      </p:sp>
      <p:sp>
        <p:nvSpPr>
          <p:cNvPr id="57" name="Rectangle 56"/>
          <p:cNvSpPr/>
          <p:nvPr/>
        </p:nvSpPr>
        <p:spPr bwMode="auto">
          <a:xfrm>
            <a:off x="5442347" y="3522662"/>
            <a:ext cx="1003697" cy="24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2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batch @ t+2</a:t>
            </a:r>
          </a:p>
        </p:txBody>
      </p:sp>
      <p:sp>
        <p:nvSpPr>
          <p:cNvPr id="7188" name="Rectangle 155"/>
          <p:cNvSpPr>
            <a:spLocks noChangeArrowheads="1"/>
          </p:cNvSpPr>
          <p:nvPr/>
        </p:nvSpPr>
        <p:spPr bwMode="auto">
          <a:xfrm>
            <a:off x="742950" y="3733800"/>
            <a:ext cx="18859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 DStream</a:t>
            </a:r>
          </a:p>
        </p:txBody>
      </p:sp>
      <p:sp>
        <p:nvSpPr>
          <p:cNvPr id="7189" name="Rectangle 155"/>
          <p:cNvSpPr>
            <a:spLocks noChangeArrowheads="1"/>
          </p:cNvSpPr>
          <p:nvPr/>
        </p:nvSpPr>
        <p:spPr bwMode="auto">
          <a:xfrm>
            <a:off x="742950" y="4533900"/>
            <a:ext cx="18859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 DStream</a:t>
            </a:r>
          </a:p>
        </p:txBody>
      </p:sp>
      <p:sp>
        <p:nvSpPr>
          <p:cNvPr id="62" name="Rounded Rectangular Callout 61"/>
          <p:cNvSpPr/>
          <p:nvPr/>
        </p:nvSpPr>
        <p:spPr>
          <a:xfrm>
            <a:off x="6715125" y="5257800"/>
            <a:ext cx="1600200" cy="685800"/>
          </a:xfrm>
          <a:prstGeom prst="wedgeRoundRectCallout">
            <a:avLst>
              <a:gd name="adj1" fmla="val -59817"/>
              <a:gd name="adj2" fmla="val -22499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7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every batch saved to HDFS</a:t>
            </a:r>
          </a:p>
        </p:txBody>
      </p:sp>
    </p:spTree>
    <p:extLst>
      <p:ext uri="{BB962C8B-B14F-4D97-AF65-F5344CB8AC3E}">
        <p14:creationId xmlns:p14="http://schemas.microsoft.com/office/powerpoint/2010/main" val="21243107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animBg="1"/>
      <p:bldP spid="62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>
                <a:latin typeface="Gill Sans"/>
                <a:cs typeface="Gill Sans"/>
              </a:rPr>
              <a:t>Fault-tolerance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2425" y="1485900"/>
            <a:ext cx="3990975" cy="4419600"/>
          </a:xfrm>
        </p:spPr>
        <p:txBody>
          <a:bodyPr/>
          <a:lstStyle/>
          <a:p>
            <a:pPr>
              <a:defRPr/>
            </a:pPr>
            <a:r>
              <a:rPr lang="en-US" sz="2000" dirty="0">
                <a:latin typeface="Gill Sans"/>
                <a:cs typeface="Gill Sans"/>
              </a:rPr>
              <a:t>RDDs are remember the sequence of operations that created it from the original fault-tolerant input data</a:t>
            </a:r>
          </a:p>
          <a:p>
            <a:pPr>
              <a:defRPr/>
            </a:pPr>
            <a:endParaRPr lang="en-US" sz="2000" dirty="0">
              <a:latin typeface="Gill Sans"/>
              <a:cs typeface="Gill Sans"/>
            </a:endParaRPr>
          </a:p>
          <a:p>
            <a:pPr>
              <a:defRPr/>
            </a:pPr>
            <a:r>
              <a:rPr lang="en-US" sz="2000" dirty="0">
                <a:latin typeface="Gill Sans"/>
                <a:cs typeface="Gill Sans"/>
              </a:rPr>
              <a:t>Batches of input data are replicated in memory of multiple worker nodes, therefore fault-tolerant</a:t>
            </a:r>
          </a:p>
          <a:p>
            <a:pPr>
              <a:defRPr/>
            </a:pPr>
            <a:endParaRPr lang="en-US" sz="2000" dirty="0">
              <a:latin typeface="Gill Sans"/>
              <a:cs typeface="Gill Sans"/>
            </a:endParaRPr>
          </a:p>
          <a:p>
            <a:pPr>
              <a:defRPr/>
            </a:pPr>
            <a:r>
              <a:rPr lang="en-US" sz="2000" dirty="0">
                <a:latin typeface="Gill Sans"/>
                <a:cs typeface="Gill Sans"/>
              </a:rPr>
              <a:t>Data lost due to worker failure, can be recomputed from input data</a:t>
            </a:r>
          </a:p>
        </p:txBody>
      </p:sp>
      <p:sp>
        <p:nvSpPr>
          <p:cNvPr id="111" name="Rounded Rectangular Callout 110"/>
          <p:cNvSpPr/>
          <p:nvPr/>
        </p:nvSpPr>
        <p:spPr>
          <a:xfrm>
            <a:off x="7343775" y="1638300"/>
            <a:ext cx="1400175" cy="952500"/>
          </a:xfrm>
          <a:prstGeom prst="wedgeRoundRectCallout">
            <a:avLst>
              <a:gd name="adj1" fmla="val -64777"/>
              <a:gd name="adj2" fmla="val -18645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7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input data replicated</a:t>
            </a:r>
          </a:p>
          <a:p>
            <a:pPr algn="ctr" eaLnBrk="1" hangingPunct="1">
              <a:defRPr/>
            </a:pPr>
            <a:r>
              <a:rPr lang="en-US" sz="17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in memory</a:t>
            </a:r>
          </a:p>
        </p:txBody>
      </p:sp>
      <p:grpSp>
        <p:nvGrpSpPr>
          <p:cNvPr id="8196" name="Group 116"/>
          <p:cNvGrpSpPr>
            <a:grpSpLocks/>
          </p:cNvGrpSpPr>
          <p:nvPr/>
        </p:nvGrpSpPr>
        <p:grpSpPr bwMode="auto">
          <a:xfrm>
            <a:off x="5393531" y="2149475"/>
            <a:ext cx="1743075" cy="675482"/>
            <a:chOff x="7762239" y="5609988"/>
            <a:chExt cx="2889827" cy="840669"/>
          </a:xfrm>
        </p:grpSpPr>
        <p:pic>
          <p:nvPicPr>
            <p:cNvPr id="8238" name="Picture 117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39" name="Picture 118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40" name="Picture 119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8241" name="Picture 12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8197" name="Picture 12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7103" y="4543425"/>
            <a:ext cx="555427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8" name="Picture 12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0009" y="4543425"/>
            <a:ext cx="555427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199" name="Picture 12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87083" y="4543425"/>
            <a:ext cx="555426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97" name="Picture 12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4752" y="4543425"/>
            <a:ext cx="555426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201" name="TextBox 131"/>
          <p:cNvSpPr txBox="1">
            <a:spLocks noChangeArrowheads="1"/>
          </p:cNvSpPr>
          <p:nvPr/>
        </p:nvSpPr>
        <p:spPr bwMode="auto">
          <a:xfrm>
            <a:off x="5915025" y="3013075"/>
            <a:ext cx="136088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0" rIns="38405" bIns="0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ctr" eaLnBrk="1" hangingPunct="1"/>
            <a:r>
              <a:rPr lang="en-US" sz="1700" b="0" smtClean="0">
                <a:latin typeface="Gill Sans"/>
                <a:cs typeface="Gill Sans"/>
              </a:rPr>
              <a:t>flatMap</a:t>
            </a:r>
          </a:p>
        </p:txBody>
      </p:sp>
      <p:cxnSp>
        <p:nvCxnSpPr>
          <p:cNvPr id="133" name="Straight Arrow Connector 132"/>
          <p:cNvCxnSpPr/>
          <p:nvPr/>
        </p:nvCxnSpPr>
        <p:spPr bwMode="auto">
          <a:xfrm flipH="1">
            <a:off x="6229350" y="2041525"/>
            <a:ext cx="596" cy="1997075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8203" name="Group 14"/>
          <p:cNvGrpSpPr>
            <a:grpSpLocks/>
          </p:cNvGrpSpPr>
          <p:nvPr/>
        </p:nvGrpSpPr>
        <p:grpSpPr bwMode="auto">
          <a:xfrm>
            <a:off x="5486400" y="1524000"/>
            <a:ext cx="1485900" cy="419100"/>
            <a:chOff x="14325600" y="2971800"/>
            <a:chExt cx="3657600" cy="990600"/>
          </a:xfrm>
        </p:grpSpPr>
        <p:sp>
          <p:nvSpPr>
            <p:cNvPr id="124" name="Rectangle 123"/>
            <p:cNvSpPr/>
            <p:nvPr/>
          </p:nvSpPr>
          <p:spPr bwMode="auto">
            <a:xfrm>
              <a:off x="143256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25" name="Rectangle 124"/>
            <p:cNvSpPr/>
            <p:nvPr/>
          </p:nvSpPr>
          <p:spPr bwMode="auto">
            <a:xfrm>
              <a:off x="147828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26" name="Rectangle 125"/>
            <p:cNvSpPr/>
            <p:nvPr/>
          </p:nvSpPr>
          <p:spPr bwMode="auto">
            <a:xfrm>
              <a:off x="152400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27" name="Rectangle 126"/>
            <p:cNvSpPr/>
            <p:nvPr/>
          </p:nvSpPr>
          <p:spPr bwMode="auto">
            <a:xfrm>
              <a:off x="156972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32" name="Rectangle 131"/>
            <p:cNvSpPr/>
            <p:nvPr/>
          </p:nvSpPr>
          <p:spPr bwMode="auto">
            <a:xfrm>
              <a:off x="161544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34" name="Rectangle 133"/>
            <p:cNvSpPr/>
            <p:nvPr/>
          </p:nvSpPr>
          <p:spPr bwMode="auto">
            <a:xfrm>
              <a:off x="166116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39" name="Rectangle 138"/>
            <p:cNvSpPr/>
            <p:nvPr/>
          </p:nvSpPr>
          <p:spPr bwMode="auto">
            <a:xfrm>
              <a:off x="170688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40" name="Rectangle 139"/>
            <p:cNvSpPr/>
            <p:nvPr/>
          </p:nvSpPr>
          <p:spPr bwMode="auto">
            <a:xfrm>
              <a:off x="175260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24" name="Group 23"/>
          <p:cNvGrpSpPr>
            <a:grpSpLocks/>
          </p:cNvGrpSpPr>
          <p:nvPr/>
        </p:nvGrpSpPr>
        <p:grpSpPr bwMode="auto">
          <a:xfrm>
            <a:off x="6057900" y="5143500"/>
            <a:ext cx="571500" cy="419100"/>
            <a:chOff x="15697200" y="10210800"/>
            <a:chExt cx="1524000" cy="990600"/>
          </a:xfrm>
        </p:grpSpPr>
        <p:sp>
          <p:nvSpPr>
            <p:cNvPr id="141" name="Rectangle 140"/>
            <p:cNvSpPr/>
            <p:nvPr/>
          </p:nvSpPr>
          <p:spPr bwMode="auto">
            <a:xfrm>
              <a:off x="15697200" y="10210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42" name="Rectangle 141"/>
            <p:cNvSpPr/>
            <p:nvPr/>
          </p:nvSpPr>
          <p:spPr bwMode="auto">
            <a:xfrm>
              <a:off x="16764000" y="10210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143" name="Group 142"/>
          <p:cNvGrpSpPr>
            <a:grpSpLocks/>
          </p:cNvGrpSpPr>
          <p:nvPr/>
        </p:nvGrpSpPr>
        <p:grpSpPr bwMode="auto">
          <a:xfrm>
            <a:off x="5629275" y="1752600"/>
            <a:ext cx="1485900" cy="419100"/>
            <a:chOff x="14325600" y="2971800"/>
            <a:chExt cx="3657600" cy="990600"/>
          </a:xfrm>
        </p:grpSpPr>
        <p:sp>
          <p:nvSpPr>
            <p:cNvPr id="144" name="Rectangle 143"/>
            <p:cNvSpPr/>
            <p:nvPr/>
          </p:nvSpPr>
          <p:spPr bwMode="auto">
            <a:xfrm>
              <a:off x="143256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45" name="Rectangle 144"/>
            <p:cNvSpPr/>
            <p:nvPr/>
          </p:nvSpPr>
          <p:spPr bwMode="auto">
            <a:xfrm>
              <a:off x="147828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46" name="Rectangle 145"/>
            <p:cNvSpPr/>
            <p:nvPr/>
          </p:nvSpPr>
          <p:spPr bwMode="auto">
            <a:xfrm>
              <a:off x="152400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47" name="Rectangle 146"/>
            <p:cNvSpPr/>
            <p:nvPr/>
          </p:nvSpPr>
          <p:spPr bwMode="auto">
            <a:xfrm>
              <a:off x="156972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48" name="Rectangle 147"/>
            <p:cNvSpPr/>
            <p:nvPr/>
          </p:nvSpPr>
          <p:spPr bwMode="auto">
            <a:xfrm>
              <a:off x="161544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49" name="Rectangle 148"/>
            <p:cNvSpPr/>
            <p:nvPr/>
          </p:nvSpPr>
          <p:spPr bwMode="auto">
            <a:xfrm>
              <a:off x="166116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54" name="Rectangle 153"/>
            <p:cNvSpPr/>
            <p:nvPr/>
          </p:nvSpPr>
          <p:spPr bwMode="auto">
            <a:xfrm>
              <a:off x="170688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56" name="Rectangle 155"/>
            <p:cNvSpPr/>
            <p:nvPr/>
          </p:nvSpPr>
          <p:spPr bwMode="auto">
            <a:xfrm>
              <a:off x="17526000" y="2971800"/>
              <a:ext cx="457200" cy="990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  <a:extLst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/>
            <a:lstStyle/>
            <a:p>
              <a:pPr eaLnBrk="1" hangingPunct="1">
                <a:defRPr/>
              </a:pPr>
              <a:endParaRPr lang="en-US" sz="500" b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158" name="Rectangle 157"/>
          <p:cNvSpPr/>
          <p:nvPr/>
        </p:nvSpPr>
        <p:spPr bwMode="auto">
          <a:xfrm>
            <a:off x="5486400" y="4076700"/>
            <a:ext cx="185738" cy="4191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/>
          <a:lstStyle/>
          <a:p>
            <a:pPr eaLnBrk="1" hangingPunct="1">
              <a:defRPr/>
            </a:pPr>
            <a:endParaRPr lang="en-US" sz="500" b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59" name="Rectangle 158"/>
          <p:cNvSpPr/>
          <p:nvPr/>
        </p:nvSpPr>
        <p:spPr bwMode="auto">
          <a:xfrm>
            <a:off x="5672137" y="4076700"/>
            <a:ext cx="185738" cy="4191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/>
          <a:lstStyle/>
          <a:p>
            <a:pPr eaLnBrk="1" hangingPunct="1">
              <a:defRPr/>
            </a:pPr>
            <a:endParaRPr lang="en-US" sz="500" b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61" name="Rectangle 160"/>
          <p:cNvSpPr/>
          <p:nvPr/>
        </p:nvSpPr>
        <p:spPr bwMode="auto">
          <a:xfrm>
            <a:off x="5857875" y="4076700"/>
            <a:ext cx="185738" cy="4191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/>
          <a:lstStyle/>
          <a:p>
            <a:pPr eaLnBrk="1" hangingPunct="1">
              <a:defRPr/>
            </a:pPr>
            <a:endParaRPr lang="en-US" sz="500" b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62" name="Rectangle 161"/>
          <p:cNvSpPr/>
          <p:nvPr/>
        </p:nvSpPr>
        <p:spPr bwMode="auto">
          <a:xfrm>
            <a:off x="6043612" y="4076700"/>
            <a:ext cx="185738" cy="4191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/>
          <a:lstStyle/>
          <a:p>
            <a:pPr eaLnBrk="1" hangingPunct="1">
              <a:defRPr/>
            </a:pPr>
            <a:endParaRPr lang="en-US" sz="500" b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64" name="Rectangle 163"/>
          <p:cNvSpPr/>
          <p:nvPr/>
        </p:nvSpPr>
        <p:spPr bwMode="auto">
          <a:xfrm>
            <a:off x="6229350" y="4076700"/>
            <a:ext cx="185738" cy="4191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/>
          <a:lstStyle/>
          <a:p>
            <a:pPr eaLnBrk="1" hangingPunct="1">
              <a:defRPr/>
            </a:pPr>
            <a:endParaRPr lang="en-US" sz="500" b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66" name="Rectangle 165"/>
          <p:cNvSpPr/>
          <p:nvPr/>
        </p:nvSpPr>
        <p:spPr bwMode="auto">
          <a:xfrm>
            <a:off x="6415087" y="4076700"/>
            <a:ext cx="185738" cy="4191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/>
          <a:lstStyle/>
          <a:p>
            <a:pPr eaLnBrk="1" hangingPunct="1">
              <a:defRPr/>
            </a:pPr>
            <a:endParaRPr lang="en-US" sz="500" b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68" name="Rectangle 167"/>
          <p:cNvSpPr/>
          <p:nvPr/>
        </p:nvSpPr>
        <p:spPr bwMode="auto">
          <a:xfrm>
            <a:off x="6600825" y="4076700"/>
            <a:ext cx="185738" cy="4191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/>
          <a:lstStyle/>
          <a:p>
            <a:pPr eaLnBrk="1" hangingPunct="1">
              <a:defRPr/>
            </a:pPr>
            <a:endParaRPr lang="en-US" sz="500" b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69" name="Rectangle 168"/>
          <p:cNvSpPr/>
          <p:nvPr/>
        </p:nvSpPr>
        <p:spPr bwMode="auto">
          <a:xfrm>
            <a:off x="6786562" y="4076700"/>
            <a:ext cx="185738" cy="419100"/>
          </a:xfrm>
          <a:prstGeom prst="rect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/>
          <a:lstStyle/>
          <a:p>
            <a:pPr eaLnBrk="1" hangingPunct="1">
              <a:defRPr/>
            </a:pPr>
            <a:endParaRPr lang="en-US" sz="500" b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grpSp>
        <p:nvGrpSpPr>
          <p:cNvPr id="23" name="Group 22"/>
          <p:cNvGrpSpPr>
            <a:grpSpLocks/>
          </p:cNvGrpSpPr>
          <p:nvPr/>
        </p:nvGrpSpPr>
        <p:grpSpPr bwMode="auto">
          <a:xfrm>
            <a:off x="6067425" y="2171700"/>
            <a:ext cx="954881" cy="2371725"/>
            <a:chOff x="15723042" y="4343400"/>
            <a:chExt cx="2545908" cy="4744156"/>
          </a:xfrm>
        </p:grpSpPr>
        <p:cxnSp>
          <p:nvCxnSpPr>
            <p:cNvPr id="170" name="Straight Arrow Connector 169"/>
            <p:cNvCxnSpPr>
              <a:stCxn id="154" idx="2"/>
              <a:endCxn id="8198" idx="0"/>
            </p:cNvCxnSpPr>
            <p:nvPr/>
          </p:nvCxnSpPr>
          <p:spPr bwMode="auto">
            <a:xfrm flipH="1">
              <a:off x="15723042" y="4343400"/>
              <a:ext cx="2050694" cy="4744156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171" name="Straight Arrow Connector 170"/>
            <p:cNvCxnSpPr>
              <a:stCxn id="156" idx="2"/>
              <a:endCxn id="8199" idx="0"/>
            </p:cNvCxnSpPr>
            <p:nvPr/>
          </p:nvCxnSpPr>
          <p:spPr bwMode="auto">
            <a:xfrm flipH="1">
              <a:off x="16783308" y="4343400"/>
              <a:ext cx="1485642" cy="4744156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chemeClr val="accent3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72" name="Rounded Rectangular Callout 171"/>
          <p:cNvSpPr/>
          <p:nvPr/>
        </p:nvSpPr>
        <p:spPr>
          <a:xfrm>
            <a:off x="7229475" y="4267200"/>
            <a:ext cx="1514475" cy="952500"/>
          </a:xfrm>
          <a:prstGeom prst="wedgeRoundRectCallout">
            <a:avLst>
              <a:gd name="adj1" fmla="val -64777"/>
              <a:gd name="adj2" fmla="val -18645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7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lost partitions recomputed on other workers</a:t>
            </a:r>
          </a:p>
        </p:txBody>
      </p:sp>
      <p:sp>
        <p:nvSpPr>
          <p:cNvPr id="8216" name="Rectangle 155"/>
          <p:cNvSpPr>
            <a:spLocks noChangeArrowheads="1"/>
          </p:cNvSpPr>
          <p:nvPr/>
        </p:nvSpPr>
        <p:spPr bwMode="auto">
          <a:xfrm>
            <a:off x="4429125" y="1485900"/>
            <a:ext cx="1028700" cy="592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</a:t>
            </a:r>
          </a:p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RDD</a:t>
            </a:r>
          </a:p>
        </p:txBody>
      </p:sp>
      <p:sp>
        <p:nvSpPr>
          <p:cNvPr id="8217" name="Rectangle 155"/>
          <p:cNvSpPr>
            <a:spLocks noChangeArrowheads="1"/>
          </p:cNvSpPr>
          <p:nvPr/>
        </p:nvSpPr>
        <p:spPr bwMode="auto">
          <a:xfrm>
            <a:off x="4457700" y="3886200"/>
            <a:ext cx="1028700" cy="592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</a:t>
            </a:r>
          </a:p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RDD</a:t>
            </a:r>
          </a:p>
        </p:txBody>
      </p:sp>
    </p:spTree>
    <p:extLst>
      <p:ext uri="{BB962C8B-B14F-4D97-AF65-F5344CB8AC3E}">
        <p14:creationId xmlns:p14="http://schemas.microsoft.com/office/powerpoint/2010/main" val="20224788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8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1000"/>
                                        <p:tgtEl>
                                          <p:spTgt spid="6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3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16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8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1" grpId="0" animBg="1"/>
      <p:bldP spid="168" grpId="0" animBg="1"/>
      <p:bldP spid="169" grpId="0" animBg="1"/>
      <p:bldP spid="172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 smtClean="0">
                <a:latin typeface="Gill Sans"/>
                <a:cs typeface="Gill Sans"/>
              </a:rPr>
              <a:t>Key concepts</a:t>
            </a:r>
            <a:endParaRPr lang="en-US" b="0" dirty="0">
              <a:latin typeface="Gill Sans"/>
              <a:cs typeface="Gill San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defRPr/>
            </a:pPr>
            <a:r>
              <a:rPr lang="en-US" sz="2000" dirty="0" err="1">
                <a:latin typeface="Gill Sans"/>
                <a:cs typeface="Gill Sans"/>
              </a:rPr>
              <a:t>DStream</a:t>
            </a:r>
            <a:r>
              <a:rPr lang="en-US" sz="2000" dirty="0">
                <a:latin typeface="Gill Sans"/>
                <a:cs typeface="Gill Sans"/>
              </a:rPr>
              <a:t> – sequence of RDDs representing a stream of data</a:t>
            </a:r>
          </a:p>
          <a:p>
            <a:pPr lvl="1">
              <a:defRPr/>
            </a:pPr>
            <a:r>
              <a:rPr lang="en-US" dirty="0">
                <a:latin typeface="Gill Sans"/>
                <a:cs typeface="Gill Sans"/>
              </a:rPr>
              <a:t>Twitter, HDFS, Kafka, Flume, </a:t>
            </a:r>
            <a:r>
              <a:rPr lang="en-US" dirty="0" err="1">
                <a:latin typeface="Gill Sans"/>
                <a:cs typeface="Gill Sans"/>
              </a:rPr>
              <a:t>ZeroMQ</a:t>
            </a:r>
            <a:r>
              <a:rPr lang="en-US" dirty="0">
                <a:latin typeface="Gill Sans"/>
                <a:cs typeface="Gill Sans"/>
              </a:rPr>
              <a:t>, </a:t>
            </a:r>
            <a:r>
              <a:rPr lang="en-US" dirty="0" err="1">
                <a:latin typeface="Gill Sans"/>
                <a:cs typeface="Gill Sans"/>
              </a:rPr>
              <a:t>Akka</a:t>
            </a:r>
            <a:r>
              <a:rPr lang="en-US" dirty="0">
                <a:latin typeface="Gill Sans"/>
                <a:cs typeface="Gill Sans"/>
              </a:rPr>
              <a:t> Actor, TCP sockets</a:t>
            </a:r>
          </a:p>
          <a:p>
            <a:pPr lvl="1">
              <a:defRPr/>
            </a:pPr>
            <a:endParaRPr lang="en-US" sz="1300" dirty="0">
              <a:latin typeface="Gill Sans"/>
              <a:cs typeface="Gill Sans"/>
            </a:endParaRPr>
          </a:p>
          <a:p>
            <a:pPr>
              <a:defRPr/>
            </a:pPr>
            <a:r>
              <a:rPr lang="en-US" sz="2000" dirty="0">
                <a:latin typeface="Gill Sans"/>
                <a:cs typeface="Gill Sans"/>
              </a:rPr>
              <a:t>Transformations – modify data from on </a:t>
            </a:r>
            <a:r>
              <a:rPr lang="en-US" sz="2000" dirty="0" err="1">
                <a:latin typeface="Gill Sans"/>
                <a:cs typeface="Gill Sans"/>
              </a:rPr>
              <a:t>DStream</a:t>
            </a:r>
            <a:r>
              <a:rPr lang="en-US" sz="2000" dirty="0">
                <a:latin typeface="Gill Sans"/>
                <a:cs typeface="Gill Sans"/>
              </a:rPr>
              <a:t> to another</a:t>
            </a:r>
          </a:p>
          <a:p>
            <a:pPr lvl="1">
              <a:defRPr/>
            </a:pPr>
            <a:r>
              <a:rPr lang="en-US" dirty="0">
                <a:latin typeface="Gill Sans"/>
                <a:cs typeface="Gill Sans"/>
              </a:rPr>
              <a:t>Standard RDD operations – map, </a:t>
            </a:r>
            <a:r>
              <a:rPr lang="en-US" dirty="0" err="1">
                <a:latin typeface="Gill Sans"/>
                <a:cs typeface="Gill Sans"/>
              </a:rPr>
              <a:t>countByValue</a:t>
            </a:r>
            <a:r>
              <a:rPr lang="en-US" dirty="0">
                <a:latin typeface="Gill Sans"/>
                <a:cs typeface="Gill Sans"/>
              </a:rPr>
              <a:t>, reduce, join, …</a:t>
            </a:r>
          </a:p>
          <a:p>
            <a:pPr lvl="1">
              <a:defRPr/>
            </a:pPr>
            <a:r>
              <a:rPr lang="en-US" dirty="0" err="1">
                <a:latin typeface="Gill Sans"/>
                <a:cs typeface="Gill Sans"/>
              </a:rPr>
              <a:t>Stateful</a:t>
            </a:r>
            <a:r>
              <a:rPr lang="en-US" dirty="0">
                <a:latin typeface="Gill Sans"/>
                <a:cs typeface="Gill Sans"/>
              </a:rPr>
              <a:t> operations – window, </a:t>
            </a:r>
            <a:r>
              <a:rPr lang="en-US" dirty="0" err="1">
                <a:latin typeface="Gill Sans"/>
                <a:cs typeface="Gill Sans"/>
              </a:rPr>
              <a:t>countByValueAndWindow</a:t>
            </a:r>
            <a:r>
              <a:rPr lang="en-US" dirty="0">
                <a:latin typeface="Gill Sans"/>
                <a:cs typeface="Gill Sans"/>
              </a:rPr>
              <a:t>, …</a:t>
            </a:r>
          </a:p>
          <a:p>
            <a:pPr>
              <a:defRPr/>
            </a:pPr>
            <a:endParaRPr lang="en-US" sz="1300" dirty="0">
              <a:latin typeface="Gill Sans"/>
              <a:cs typeface="Gill Sans"/>
            </a:endParaRPr>
          </a:p>
          <a:p>
            <a:pPr>
              <a:defRPr/>
            </a:pPr>
            <a:r>
              <a:rPr lang="en-US" sz="2000" dirty="0">
                <a:latin typeface="Gill Sans"/>
                <a:cs typeface="Gill Sans"/>
              </a:rPr>
              <a:t>Output Operations – send data to external entity</a:t>
            </a:r>
          </a:p>
          <a:p>
            <a:pPr lvl="1">
              <a:defRPr/>
            </a:pPr>
            <a:r>
              <a:rPr lang="en-US" sz="2000" dirty="0" err="1">
                <a:latin typeface="Gill Sans"/>
                <a:cs typeface="Gill Sans"/>
              </a:rPr>
              <a:t>saveAsHadoopFiles</a:t>
            </a:r>
            <a:r>
              <a:rPr lang="en-US" sz="2000" dirty="0">
                <a:latin typeface="Gill Sans"/>
                <a:cs typeface="Gill Sans"/>
              </a:rPr>
              <a:t> – saves to HDFS</a:t>
            </a:r>
          </a:p>
          <a:p>
            <a:pPr lvl="1">
              <a:defRPr/>
            </a:pPr>
            <a:r>
              <a:rPr lang="en-US" sz="2000" dirty="0" err="1">
                <a:latin typeface="Gill Sans"/>
                <a:cs typeface="Gill Sans"/>
              </a:rPr>
              <a:t>foreach</a:t>
            </a:r>
            <a:r>
              <a:rPr lang="en-US" sz="2000" dirty="0">
                <a:latin typeface="Gill Sans"/>
                <a:cs typeface="Gill Sans"/>
              </a:rPr>
              <a:t> – do anything with each batch of results</a:t>
            </a:r>
          </a:p>
        </p:txBody>
      </p:sp>
    </p:spTree>
    <p:extLst>
      <p:ext uri="{BB962C8B-B14F-4D97-AF65-F5344CB8AC3E}">
        <p14:creationId xmlns:p14="http://schemas.microsoft.com/office/powerpoint/2010/main" val="5440142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 smtClean="0">
                <a:latin typeface="Gill Sans"/>
                <a:cs typeface="Gill Sans"/>
              </a:rPr>
              <a:t>Example: Count the </a:t>
            </a:r>
            <a:r>
              <a:rPr lang="en-US" b="0" dirty="0" err="1" smtClean="0">
                <a:latin typeface="Gill Sans"/>
                <a:cs typeface="Gill Sans"/>
              </a:rPr>
              <a:t>hashtags</a:t>
            </a:r>
            <a:endParaRPr lang="en-US" b="0" dirty="0">
              <a:latin typeface="Gill Sans"/>
              <a:cs typeface="Gill San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52425" y="1485900"/>
            <a:ext cx="8396288" cy="1219200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val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tweets =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ssc.twitterStream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(&lt;Twitter username&gt;, &lt;Twitter password&gt;)</a:t>
            </a:r>
          </a:p>
          <a:p>
            <a:pPr marL="0" indent="0">
              <a:buNone/>
              <a:defRPr/>
            </a:pP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val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hashTags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tweets.flatMap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(status =&gt;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getTags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(status))</a:t>
            </a:r>
          </a:p>
          <a:p>
            <a:pPr marL="0" indent="0">
              <a:buNone/>
              <a:defRPr/>
            </a:pPr>
            <a:r>
              <a:rPr lang="en-US" sz="1700" dirty="0" err="1">
                <a:latin typeface="Consolas"/>
                <a:cs typeface="Consolas"/>
              </a:rPr>
              <a:t>val</a:t>
            </a:r>
            <a:r>
              <a:rPr lang="en-US" sz="1700" dirty="0">
                <a:latin typeface="Consolas"/>
                <a:cs typeface="Consolas"/>
              </a:rPr>
              <a:t> </a:t>
            </a:r>
            <a:r>
              <a:rPr lang="en-US" sz="1700" dirty="0" err="1">
                <a:solidFill>
                  <a:schemeClr val="accent3"/>
                </a:solidFill>
                <a:latin typeface="Consolas"/>
                <a:cs typeface="Consolas"/>
              </a:rPr>
              <a:t>tagCounts</a:t>
            </a:r>
            <a:r>
              <a:rPr lang="en-US" sz="1700" dirty="0">
                <a:latin typeface="Consolas"/>
                <a:cs typeface="Consolas"/>
              </a:rPr>
              <a:t> = </a:t>
            </a:r>
            <a:r>
              <a:rPr lang="en-US" sz="1700" dirty="0" err="1">
                <a:solidFill>
                  <a:srgbClr val="B50B1B"/>
                </a:solidFill>
                <a:latin typeface="Consolas"/>
                <a:cs typeface="Consolas"/>
              </a:rPr>
              <a:t>hashTags</a:t>
            </a:r>
            <a:r>
              <a:rPr lang="en-US" sz="1700" dirty="0" err="1">
                <a:latin typeface="Consolas"/>
                <a:cs typeface="Consolas"/>
              </a:rPr>
              <a:t>.</a:t>
            </a:r>
            <a:r>
              <a:rPr lang="en-US" sz="1700" dirty="0" err="1">
                <a:solidFill>
                  <a:schemeClr val="accent1"/>
                </a:solidFill>
                <a:latin typeface="Consolas"/>
                <a:cs typeface="Consolas"/>
              </a:rPr>
              <a:t>countByValue</a:t>
            </a:r>
            <a:r>
              <a:rPr lang="en-US" sz="1700" dirty="0">
                <a:latin typeface="Consolas"/>
                <a:cs typeface="Consolas"/>
              </a:rPr>
              <a:t>()</a:t>
            </a:r>
          </a:p>
          <a:p>
            <a:pPr>
              <a:defRPr/>
            </a:pPr>
            <a:endParaRPr lang="en-US" dirty="0"/>
          </a:p>
        </p:txBody>
      </p:sp>
      <p:grpSp>
        <p:nvGrpSpPr>
          <p:cNvPr id="10243" name="Group 7"/>
          <p:cNvGrpSpPr>
            <a:grpSpLocks/>
          </p:cNvGrpSpPr>
          <p:nvPr/>
        </p:nvGrpSpPr>
        <p:grpSpPr bwMode="auto">
          <a:xfrm>
            <a:off x="2650927" y="3247232"/>
            <a:ext cx="834628" cy="296069"/>
            <a:chOff x="7918600" y="4832650"/>
            <a:chExt cx="2458447" cy="653855"/>
          </a:xfrm>
        </p:grpSpPr>
        <p:sp>
          <p:nvSpPr>
            <p:cNvPr id="6" name="Alternate Process 5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7" name="Straight Connector 6"/>
            <p:cNvCxnSpPr>
              <a:stCxn id="6" idx="0"/>
              <a:endCxn id="6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8" name="Straight Connector 7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</p:grpSp>
      <p:grpSp>
        <p:nvGrpSpPr>
          <p:cNvPr id="10244" name="Group 111"/>
          <p:cNvGrpSpPr>
            <a:grpSpLocks/>
          </p:cNvGrpSpPr>
          <p:nvPr/>
        </p:nvGrpSpPr>
        <p:grpSpPr bwMode="auto">
          <a:xfrm>
            <a:off x="4286846" y="3247232"/>
            <a:ext cx="834628" cy="296069"/>
            <a:chOff x="7918600" y="4832650"/>
            <a:chExt cx="2458447" cy="653855"/>
          </a:xfrm>
        </p:grpSpPr>
        <p:sp>
          <p:nvSpPr>
            <p:cNvPr id="19" name="Alternate Process 18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0" name="Straight Connector 19"/>
            <p:cNvCxnSpPr>
              <a:stCxn id="19" idx="0"/>
              <a:endCxn id="19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</p:grpSp>
      <p:grpSp>
        <p:nvGrpSpPr>
          <p:cNvPr id="10245" name="Group 133"/>
          <p:cNvGrpSpPr>
            <a:grpSpLocks/>
          </p:cNvGrpSpPr>
          <p:nvPr/>
        </p:nvGrpSpPr>
        <p:grpSpPr bwMode="auto">
          <a:xfrm>
            <a:off x="5996583" y="3247232"/>
            <a:ext cx="834033" cy="296069"/>
            <a:chOff x="7918600" y="4832650"/>
            <a:chExt cx="2458447" cy="653855"/>
          </a:xfrm>
        </p:grpSpPr>
        <p:sp>
          <p:nvSpPr>
            <p:cNvPr id="31" name="Alternate Process 30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ln w="38100" cmpd="sng"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5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32" name="Straight Connector 31"/>
            <p:cNvCxnSpPr>
              <a:stCxn id="31" idx="0"/>
              <a:endCxn id="31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ln w="38100" cmpd="sng">
              <a:headEnd type="none"/>
              <a:tailEnd type="none" w="sm" len="med"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</p:cxnSp>
      </p:grpSp>
      <p:grpSp>
        <p:nvGrpSpPr>
          <p:cNvPr id="109" name="Group 108"/>
          <p:cNvGrpSpPr>
            <a:grpSpLocks/>
          </p:cNvGrpSpPr>
          <p:nvPr/>
        </p:nvGrpSpPr>
        <p:grpSpPr bwMode="auto">
          <a:xfrm>
            <a:off x="2657475" y="3538538"/>
            <a:ext cx="1429941" cy="2091532"/>
            <a:chOff x="6934200" y="7077075"/>
            <a:chExt cx="3813174" cy="4183062"/>
          </a:xfrm>
        </p:grpSpPr>
        <p:grpSp>
          <p:nvGrpSpPr>
            <p:cNvPr id="11" name="Group 23"/>
            <p:cNvGrpSpPr>
              <a:grpSpLocks/>
            </p:cNvGrpSpPr>
            <p:nvPr/>
          </p:nvGrpSpPr>
          <p:grpSpPr bwMode="auto">
            <a:xfrm>
              <a:off x="6945313" y="7866063"/>
              <a:ext cx="2224087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12" name="Alternate Process 1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3" name="Straight Connector 12"/>
              <p:cNvCxnSpPr>
                <a:stCxn id="12" idx="0"/>
                <a:endCxn id="12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</p:cxnSp>
          <p:cxnSp>
            <p:nvCxnSpPr>
              <p:cNvPr id="14" name="Straight Connector 13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</p:cxnSp>
        </p:grpSp>
        <p:sp>
          <p:nvSpPr>
            <p:cNvPr id="16" name="TextBox 15"/>
            <p:cNvSpPr txBox="1"/>
            <p:nvPr/>
          </p:nvSpPr>
          <p:spPr>
            <a:xfrm>
              <a:off x="8016874" y="7127875"/>
              <a:ext cx="1990724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200" b="0" dirty="0" err="1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lang="en-US" sz="1200" b="0" dirty="0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17" name="Straight Arrow Connector 16"/>
            <p:cNvCxnSpPr>
              <a:stCxn id="6" idx="2"/>
              <a:endCxn id="12" idx="0"/>
            </p:cNvCxnSpPr>
            <p:nvPr/>
          </p:nvCxnSpPr>
          <p:spPr bwMode="auto">
            <a:xfrm>
              <a:off x="8029575" y="7077075"/>
              <a:ext cx="28575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42" name="TextBox 41"/>
            <p:cNvSpPr txBox="1"/>
            <p:nvPr/>
          </p:nvSpPr>
          <p:spPr>
            <a:xfrm>
              <a:off x="7788274" y="8531224"/>
              <a:ext cx="163195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2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43" name="Straight Arrow Connector 42"/>
            <p:cNvCxnSpPr>
              <a:stCxn id="12" idx="2"/>
              <a:endCxn id="49" idx="0"/>
            </p:cNvCxnSpPr>
            <p:nvPr/>
          </p:nvCxnSpPr>
          <p:spPr bwMode="auto">
            <a:xfrm flipH="1">
              <a:off x="8047038" y="8448675"/>
              <a:ext cx="11112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48" name="Group 23"/>
            <p:cNvGrpSpPr>
              <a:grpSpLocks/>
            </p:cNvGrpSpPr>
            <p:nvPr/>
          </p:nvGrpSpPr>
          <p:grpSpPr bwMode="auto">
            <a:xfrm>
              <a:off x="6934200" y="9220200"/>
              <a:ext cx="2224087" cy="592137"/>
              <a:chOff x="7918600" y="4832650"/>
              <a:chExt cx="2458447" cy="653855"/>
            </a:xfrm>
            <a:solidFill>
              <a:schemeClr val="bg1"/>
            </a:solidFill>
          </p:grpSpPr>
          <p:sp>
            <p:nvSpPr>
              <p:cNvPr id="49" name="Alternate Process 48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50" name="Straight Connector 49"/>
              <p:cNvCxnSpPr>
                <a:stCxn id="49" idx="0"/>
                <a:endCxn id="49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288" name="Group 23"/>
            <p:cNvGrpSpPr>
              <a:grpSpLocks/>
            </p:cNvGrpSpPr>
            <p:nvPr/>
          </p:nvGrpSpPr>
          <p:grpSpPr bwMode="auto">
            <a:xfrm>
              <a:off x="6934200" y="10668000"/>
              <a:ext cx="2224087" cy="592137"/>
              <a:chOff x="7918600" y="4832650"/>
              <a:chExt cx="2458447" cy="653855"/>
            </a:xfrm>
          </p:grpSpPr>
          <p:sp>
            <p:nvSpPr>
              <p:cNvPr id="64" name="Alternate Process 63"/>
              <p:cNvSpPr/>
              <p:nvPr/>
            </p:nvSpPr>
            <p:spPr>
              <a:xfrm>
                <a:off x="7918600" y="4846673"/>
                <a:ext cx="2458447" cy="629315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65" name="Straight Connector 64"/>
              <p:cNvCxnSpPr>
                <a:stCxn id="64" idx="0"/>
                <a:endCxn id="64" idx="2"/>
              </p:cNvCxnSpPr>
              <p:nvPr/>
            </p:nvCxnSpPr>
            <p:spPr>
              <a:xfrm>
                <a:off x="9148701" y="4846673"/>
                <a:ext cx="0" cy="629315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9785686" y="4832649"/>
                <a:ext cx="0" cy="629315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>
                <a:off x="8548566" y="4857190"/>
                <a:ext cx="0" cy="629315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78" name="Straight Arrow Connector 77"/>
            <p:cNvCxnSpPr>
              <a:stCxn id="49" idx="2"/>
              <a:endCxn id="64" idx="0"/>
            </p:cNvCxnSpPr>
            <p:nvPr/>
          </p:nvCxnSpPr>
          <p:spPr bwMode="auto">
            <a:xfrm>
              <a:off x="8047038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95" name="TextBox 94"/>
            <p:cNvSpPr txBox="1"/>
            <p:nvPr/>
          </p:nvSpPr>
          <p:spPr>
            <a:xfrm>
              <a:off x="8032749" y="9982200"/>
              <a:ext cx="2714625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200" b="0" dirty="0" err="1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lang="en-US" sz="1200" b="0" dirty="0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110" name="Group 109"/>
          <p:cNvGrpSpPr>
            <a:grpSpLocks/>
          </p:cNvGrpSpPr>
          <p:nvPr/>
        </p:nvGrpSpPr>
        <p:grpSpPr bwMode="auto">
          <a:xfrm>
            <a:off x="4290417" y="3538538"/>
            <a:ext cx="1428750" cy="2091532"/>
            <a:chOff x="11288712" y="7077075"/>
            <a:chExt cx="3810534" cy="4183062"/>
          </a:xfrm>
        </p:grpSpPr>
        <p:grpSp>
          <p:nvGrpSpPr>
            <p:cNvPr id="23" name="Group 126"/>
            <p:cNvGrpSpPr>
              <a:grpSpLocks/>
            </p:cNvGrpSpPr>
            <p:nvPr/>
          </p:nvGrpSpPr>
          <p:grpSpPr bwMode="auto">
            <a:xfrm>
              <a:off x="11299825" y="7866063"/>
              <a:ext cx="2224088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4" name="Alternate Process 23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5" name="Straight Connector 24"/>
              <p:cNvCxnSpPr>
                <a:stCxn id="24" idx="0"/>
                <a:endCxn id="24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9785686" y="4832650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</p:cxnSp>
        </p:grpSp>
        <p:sp>
          <p:nvSpPr>
            <p:cNvPr id="28" name="TextBox 27"/>
            <p:cNvSpPr txBox="1"/>
            <p:nvPr/>
          </p:nvSpPr>
          <p:spPr>
            <a:xfrm>
              <a:off x="12371538" y="7127875"/>
              <a:ext cx="1903680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200" b="0" dirty="0" err="1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lang="en-US" sz="1200" b="0" dirty="0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9" name="Straight Arrow Connector 28"/>
            <p:cNvCxnSpPr>
              <a:stCxn id="19" idx="2"/>
              <a:endCxn id="24" idx="0"/>
            </p:cNvCxnSpPr>
            <p:nvPr/>
          </p:nvCxnSpPr>
          <p:spPr bwMode="auto">
            <a:xfrm>
              <a:off x="12392179" y="7077075"/>
              <a:ext cx="19053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44" name="TextBox 43"/>
            <p:cNvSpPr txBox="1"/>
            <p:nvPr/>
          </p:nvSpPr>
          <p:spPr>
            <a:xfrm>
              <a:off x="12142906" y="8531224"/>
              <a:ext cx="163059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2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45" name="Straight Arrow Connector 44"/>
            <p:cNvCxnSpPr>
              <a:stCxn id="24" idx="2"/>
              <a:endCxn id="54" idx="0"/>
            </p:cNvCxnSpPr>
            <p:nvPr/>
          </p:nvCxnSpPr>
          <p:spPr bwMode="auto">
            <a:xfrm flipH="1">
              <a:off x="12400118" y="8448675"/>
              <a:ext cx="11114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53" name="Group 126"/>
            <p:cNvGrpSpPr>
              <a:grpSpLocks/>
            </p:cNvGrpSpPr>
            <p:nvPr/>
          </p:nvGrpSpPr>
          <p:grpSpPr bwMode="auto">
            <a:xfrm>
              <a:off x="11288712" y="9220200"/>
              <a:ext cx="2224088" cy="592137"/>
              <a:chOff x="7918600" y="4832650"/>
              <a:chExt cx="2458447" cy="653855"/>
            </a:xfrm>
            <a:solidFill>
              <a:schemeClr val="bg1"/>
            </a:solidFill>
          </p:grpSpPr>
          <p:sp>
            <p:nvSpPr>
              <p:cNvPr id="54" name="Alternate Process 53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55" name="Straight Connector 54"/>
              <p:cNvCxnSpPr>
                <a:stCxn id="54" idx="0"/>
                <a:endCxn id="54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>
                <a:off x="9785686" y="4832650"/>
                <a:ext cx="0" cy="629314"/>
              </a:xfrm>
              <a:prstGeom prst="line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275" name="Group 126"/>
            <p:cNvGrpSpPr>
              <a:grpSpLocks/>
            </p:cNvGrpSpPr>
            <p:nvPr/>
          </p:nvGrpSpPr>
          <p:grpSpPr bwMode="auto">
            <a:xfrm>
              <a:off x="11288712" y="10668000"/>
              <a:ext cx="2224088" cy="592137"/>
              <a:chOff x="7918600" y="4832650"/>
              <a:chExt cx="2458447" cy="653855"/>
            </a:xfrm>
          </p:grpSpPr>
          <p:sp>
            <p:nvSpPr>
              <p:cNvPr id="69" name="Alternate Process 68"/>
              <p:cNvSpPr/>
              <p:nvPr/>
            </p:nvSpPr>
            <p:spPr>
              <a:xfrm>
                <a:off x="7918600" y="4846673"/>
                <a:ext cx="2458791" cy="629315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70" name="Straight Connector 69"/>
              <p:cNvCxnSpPr>
                <a:stCxn id="69" idx="0"/>
                <a:endCxn id="69" idx="2"/>
              </p:cNvCxnSpPr>
              <p:nvPr/>
            </p:nvCxnSpPr>
            <p:spPr>
              <a:xfrm>
                <a:off x="9148873" y="4846673"/>
                <a:ext cx="0" cy="629315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>
                <a:off x="9785948" y="4832649"/>
                <a:ext cx="0" cy="629315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>
                <a:off x="8548654" y="4857190"/>
                <a:ext cx="0" cy="629315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84" name="Straight Arrow Connector 83"/>
            <p:cNvCxnSpPr>
              <a:stCxn id="54" idx="2"/>
              <a:endCxn id="69" idx="0"/>
            </p:cNvCxnSpPr>
            <p:nvPr/>
          </p:nvCxnSpPr>
          <p:spPr bwMode="auto">
            <a:xfrm>
              <a:off x="12400118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96" name="TextBox 95"/>
            <p:cNvSpPr txBox="1"/>
            <p:nvPr/>
          </p:nvSpPr>
          <p:spPr>
            <a:xfrm>
              <a:off x="12387415" y="9982200"/>
              <a:ext cx="271183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200" b="0" dirty="0" err="1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lang="en-US" sz="1200" b="0" dirty="0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111" name="Group 110"/>
          <p:cNvGrpSpPr>
            <a:grpSpLocks/>
          </p:cNvGrpSpPr>
          <p:nvPr/>
        </p:nvGrpSpPr>
        <p:grpSpPr bwMode="auto">
          <a:xfrm>
            <a:off x="5980404" y="3538538"/>
            <a:ext cx="1449095" cy="2091532"/>
            <a:chOff x="15795347" y="7077075"/>
            <a:chExt cx="3864253" cy="4183062"/>
          </a:xfrm>
        </p:grpSpPr>
        <p:sp>
          <p:nvSpPr>
            <p:cNvPr id="10" name="TextBox 9"/>
            <p:cNvSpPr txBox="1"/>
            <p:nvPr/>
          </p:nvSpPr>
          <p:spPr>
            <a:xfrm rot="16200000">
              <a:off x="15635287" y="8532535"/>
              <a:ext cx="771526" cy="45140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algn="ctr" eaLnBrk="1" hangingPunct="1">
                <a:defRPr/>
              </a:pPr>
              <a:r>
                <a:rPr lang="en-US" sz="5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…</a:t>
              </a:r>
            </a:p>
          </p:txBody>
        </p:sp>
        <p:grpSp>
          <p:nvGrpSpPr>
            <p:cNvPr id="35" name="Group 148"/>
            <p:cNvGrpSpPr>
              <a:grpSpLocks/>
            </p:cNvGrpSpPr>
            <p:nvPr/>
          </p:nvGrpSpPr>
          <p:grpSpPr bwMode="auto">
            <a:xfrm>
              <a:off x="15857539" y="7866063"/>
              <a:ext cx="2224087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36" name="Alternate Process 35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37" name="Straight Connector 36"/>
              <p:cNvCxnSpPr>
                <a:stCxn id="36" idx="0"/>
                <a:endCxn id="36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</p:cxnSp>
        </p:grpSp>
        <p:sp>
          <p:nvSpPr>
            <p:cNvPr id="40" name="TextBox 39"/>
            <p:cNvSpPr txBox="1"/>
            <p:nvPr/>
          </p:nvSpPr>
          <p:spPr>
            <a:xfrm>
              <a:off x="16929102" y="7127875"/>
              <a:ext cx="2019301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200" b="0" dirty="0" err="1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lang="en-US" sz="1200" b="0" dirty="0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41" name="Straight Arrow Connector 40"/>
            <p:cNvCxnSpPr>
              <a:stCxn id="31" idx="2"/>
              <a:endCxn id="36" idx="0"/>
            </p:cNvCxnSpPr>
            <p:nvPr/>
          </p:nvCxnSpPr>
          <p:spPr bwMode="auto">
            <a:xfrm>
              <a:off x="16949739" y="7077075"/>
              <a:ext cx="20637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46" name="TextBox 45"/>
            <p:cNvSpPr txBox="1"/>
            <p:nvPr/>
          </p:nvSpPr>
          <p:spPr>
            <a:xfrm>
              <a:off x="16700502" y="8531224"/>
              <a:ext cx="1631949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2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47" name="Straight Arrow Connector 46"/>
            <p:cNvCxnSpPr>
              <a:stCxn id="36" idx="2"/>
              <a:endCxn id="59" idx="0"/>
            </p:cNvCxnSpPr>
            <p:nvPr/>
          </p:nvCxnSpPr>
          <p:spPr bwMode="auto">
            <a:xfrm flipH="1">
              <a:off x="16959264" y="8448675"/>
              <a:ext cx="11112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58" name="Group 148"/>
            <p:cNvGrpSpPr>
              <a:grpSpLocks/>
            </p:cNvGrpSpPr>
            <p:nvPr/>
          </p:nvGrpSpPr>
          <p:grpSpPr bwMode="auto">
            <a:xfrm>
              <a:off x="15846426" y="9220200"/>
              <a:ext cx="2224087" cy="592137"/>
              <a:chOff x="7918600" y="4832650"/>
              <a:chExt cx="2458447" cy="653855"/>
            </a:xfrm>
            <a:solidFill>
              <a:schemeClr val="bg1"/>
            </a:solidFill>
          </p:grpSpPr>
          <p:sp>
            <p:nvSpPr>
              <p:cNvPr id="59" name="Alternate Process 58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60" name="Straight Connector 59"/>
              <p:cNvCxnSpPr>
                <a:stCxn id="59" idx="0"/>
                <a:endCxn id="59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1" name="Straight Connector 60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62" name="Straight Connector 61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mpd="sng"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grpSp>
          <p:nvGrpSpPr>
            <p:cNvPr id="10262" name="Group 148"/>
            <p:cNvGrpSpPr>
              <a:grpSpLocks/>
            </p:cNvGrpSpPr>
            <p:nvPr/>
          </p:nvGrpSpPr>
          <p:grpSpPr bwMode="auto">
            <a:xfrm>
              <a:off x="15846426" y="10668000"/>
              <a:ext cx="2224087" cy="592137"/>
              <a:chOff x="7918600" y="4832650"/>
              <a:chExt cx="2458447" cy="653855"/>
            </a:xfrm>
          </p:grpSpPr>
          <p:sp>
            <p:nvSpPr>
              <p:cNvPr id="74" name="Alternate Process 73"/>
              <p:cNvSpPr/>
              <p:nvPr/>
            </p:nvSpPr>
            <p:spPr>
              <a:xfrm>
                <a:off x="7918600" y="4846673"/>
                <a:ext cx="2458447" cy="629315"/>
              </a:xfrm>
              <a:prstGeom prst="flowChartAlternateProcess">
                <a:avLst/>
              </a:prstGeom>
              <a:ln w="38100" cmpd="sng"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5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75" name="Straight Connector 74"/>
              <p:cNvCxnSpPr>
                <a:stCxn id="74" idx="0"/>
                <a:endCxn id="74" idx="2"/>
              </p:cNvCxnSpPr>
              <p:nvPr/>
            </p:nvCxnSpPr>
            <p:spPr>
              <a:xfrm>
                <a:off x="9148701" y="4846673"/>
                <a:ext cx="0" cy="629315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9785686" y="4832649"/>
                <a:ext cx="0" cy="629315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8548566" y="4857190"/>
                <a:ext cx="0" cy="629315"/>
              </a:xfrm>
              <a:prstGeom prst="line">
                <a:avLst/>
              </a:prstGeom>
              <a:ln w="38100" cmpd="sng">
                <a:headEnd type="none"/>
                <a:tailEnd type="none" w="sm" len="med"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</p:cxnSp>
        </p:grpSp>
        <p:cxnSp>
          <p:nvCxnSpPr>
            <p:cNvPr id="92" name="Straight Arrow Connector 91"/>
            <p:cNvCxnSpPr>
              <a:stCxn id="59" idx="2"/>
              <a:endCxn id="74" idx="0"/>
            </p:cNvCxnSpPr>
            <p:nvPr/>
          </p:nvCxnSpPr>
          <p:spPr bwMode="auto">
            <a:xfrm>
              <a:off x="16959264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97" name="TextBox 96"/>
            <p:cNvSpPr txBox="1"/>
            <p:nvPr/>
          </p:nvSpPr>
          <p:spPr>
            <a:xfrm>
              <a:off x="16944976" y="9982200"/>
              <a:ext cx="2714624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200" b="0" dirty="0" err="1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lang="en-US" sz="1200" b="0" dirty="0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100" name="Rectangle 99"/>
          <p:cNvSpPr/>
          <p:nvPr/>
        </p:nvSpPr>
        <p:spPr bwMode="auto">
          <a:xfrm>
            <a:off x="4200525" y="2933700"/>
            <a:ext cx="1003697" cy="24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batch @ t+1</a:t>
            </a:r>
          </a:p>
        </p:txBody>
      </p:sp>
      <p:sp>
        <p:nvSpPr>
          <p:cNvPr id="101" name="Rectangle 100"/>
          <p:cNvSpPr/>
          <p:nvPr/>
        </p:nvSpPr>
        <p:spPr bwMode="auto">
          <a:xfrm>
            <a:off x="2571750" y="2939257"/>
            <a:ext cx="1003697" cy="24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b</a:t>
            </a:r>
            <a:r>
              <a:rPr lang="en-US" sz="1400" b="0" kern="0" dirty="0" err="1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atch</a:t>
            </a:r>
            <a:r>
              <a:rPr lang="en-US" sz="14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 @ t</a:t>
            </a:r>
          </a:p>
        </p:txBody>
      </p:sp>
      <p:sp>
        <p:nvSpPr>
          <p:cNvPr id="102" name="Rectangle 101"/>
          <p:cNvSpPr/>
          <p:nvPr/>
        </p:nvSpPr>
        <p:spPr bwMode="auto">
          <a:xfrm>
            <a:off x="5915025" y="2939257"/>
            <a:ext cx="1003697" cy="249238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4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batch @ t+2</a:t>
            </a:r>
          </a:p>
        </p:txBody>
      </p:sp>
      <p:sp>
        <p:nvSpPr>
          <p:cNvPr id="106" name="Rectangle 105"/>
          <p:cNvSpPr/>
          <p:nvPr/>
        </p:nvSpPr>
        <p:spPr bwMode="auto">
          <a:xfrm>
            <a:off x="685800" y="3924300"/>
            <a:ext cx="971550" cy="342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 err="1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hashTags</a:t>
            </a:r>
            <a:endParaRPr lang="en-US" sz="1800" b="0" kern="0" dirty="0">
              <a:solidFill>
                <a:prstClr val="black"/>
              </a:solidFill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07" name="Rectangle 106"/>
          <p:cNvSpPr/>
          <p:nvPr/>
        </p:nvSpPr>
        <p:spPr bwMode="auto">
          <a:xfrm>
            <a:off x="685800" y="3200400"/>
            <a:ext cx="971550" cy="3429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tweets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685800" y="5067300"/>
            <a:ext cx="2143125" cy="6096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 err="1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tagCounts</a:t>
            </a:r>
            <a:endParaRPr lang="en-US" sz="1800" b="0" kern="0" dirty="0">
              <a:solidFill>
                <a:prstClr val="black"/>
              </a:solidFill>
              <a:latin typeface="Gill Sans"/>
              <a:ea typeface="ヒラギノ角ゴ ProN W3"/>
              <a:cs typeface="Gill Sans"/>
              <a:sym typeface="Gill Sans" charset="0"/>
            </a:endParaRPr>
          </a:p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500" b="0" kern="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[(#cat, 10), (#dog, 25), ... ]</a:t>
            </a:r>
          </a:p>
        </p:txBody>
      </p:sp>
    </p:spTree>
    <p:extLst>
      <p:ext uri="{BB962C8B-B14F-4D97-AF65-F5344CB8AC3E}">
        <p14:creationId xmlns:p14="http://schemas.microsoft.com/office/powerpoint/2010/main" val="23016435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 animBg="1"/>
      <p:bldP spid="108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 smtClean="0">
                <a:latin typeface="Gill Sans"/>
                <a:cs typeface="Gill Sans"/>
              </a:rPr>
              <a:t>Example: Count the </a:t>
            </a:r>
            <a:r>
              <a:rPr lang="en-US" b="0" dirty="0" err="1" smtClean="0">
                <a:latin typeface="Gill Sans"/>
                <a:cs typeface="Gill Sans"/>
              </a:rPr>
              <a:t>hashtags</a:t>
            </a:r>
            <a:r>
              <a:rPr lang="en-US" b="0" dirty="0" smtClean="0">
                <a:latin typeface="Gill Sans"/>
                <a:cs typeface="Gill Sans"/>
              </a:rPr>
              <a:t> over last 10 </a:t>
            </a:r>
            <a:r>
              <a:rPr lang="en-US" b="0" dirty="0" err="1" smtClean="0">
                <a:latin typeface="Gill Sans"/>
                <a:cs typeface="Gill Sans"/>
              </a:rPr>
              <a:t>mins</a:t>
            </a:r>
            <a:endParaRPr lang="en-US" b="0" dirty="0">
              <a:latin typeface="Gill Sans"/>
              <a:cs typeface="Gill Sans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52424" y="1485900"/>
            <a:ext cx="8791575" cy="1219200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val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tweets =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ssc.twitterStream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(&lt;Twitter username&gt;, &lt;Twitter password&gt;)</a:t>
            </a:r>
          </a:p>
          <a:p>
            <a:pPr marL="0" indent="0">
              <a:buNone/>
              <a:defRPr/>
            </a:pP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val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hashTags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=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tweets.flatMap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 (status =&gt; </a:t>
            </a:r>
            <a:r>
              <a:rPr lang="en-US" sz="17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getTags</a:t>
            </a:r>
            <a:r>
              <a:rPr lang="en-US" sz="1700" dirty="0">
                <a:solidFill>
                  <a:schemeClr val="tx1">
                    <a:lumMod val="50000"/>
                    <a:lumOff val="50000"/>
                  </a:schemeClr>
                </a:solidFill>
                <a:latin typeface="Consolas"/>
                <a:cs typeface="Consolas"/>
              </a:rPr>
              <a:t>(status))</a:t>
            </a:r>
          </a:p>
          <a:p>
            <a:pPr marL="0" indent="0">
              <a:buNone/>
              <a:defRPr/>
            </a:pPr>
            <a:r>
              <a:rPr lang="en-US" sz="1700" dirty="0" err="1">
                <a:latin typeface="Consolas"/>
                <a:cs typeface="Consolas"/>
              </a:rPr>
              <a:t>val</a:t>
            </a:r>
            <a:r>
              <a:rPr lang="en-US" sz="1700" dirty="0">
                <a:latin typeface="Consolas"/>
                <a:cs typeface="Consolas"/>
              </a:rPr>
              <a:t> </a:t>
            </a:r>
            <a:r>
              <a:rPr lang="en-US" sz="1700" dirty="0" err="1">
                <a:solidFill>
                  <a:schemeClr val="accent3"/>
                </a:solidFill>
                <a:latin typeface="Consolas"/>
                <a:cs typeface="Consolas"/>
              </a:rPr>
              <a:t>tagCounts</a:t>
            </a:r>
            <a:r>
              <a:rPr lang="en-US" sz="1700" dirty="0">
                <a:latin typeface="Consolas"/>
                <a:cs typeface="Consolas"/>
              </a:rPr>
              <a:t> = </a:t>
            </a:r>
            <a:r>
              <a:rPr lang="en-US" sz="1700" dirty="0" err="1">
                <a:solidFill>
                  <a:srgbClr val="B50B1B"/>
                </a:solidFill>
                <a:latin typeface="Consolas"/>
                <a:cs typeface="Consolas"/>
              </a:rPr>
              <a:t>hashTags</a:t>
            </a:r>
            <a:r>
              <a:rPr lang="en-US" sz="1700" dirty="0" err="1">
                <a:latin typeface="Consolas"/>
                <a:cs typeface="Consolas"/>
              </a:rPr>
              <a:t>.</a:t>
            </a:r>
            <a:r>
              <a:rPr lang="en-US" sz="1700" dirty="0" err="1">
                <a:solidFill>
                  <a:schemeClr val="accent1"/>
                </a:solidFill>
                <a:latin typeface="Consolas"/>
                <a:cs typeface="Consolas"/>
              </a:rPr>
              <a:t>window</a:t>
            </a:r>
            <a:r>
              <a:rPr lang="en-US" sz="1700" dirty="0">
                <a:latin typeface="Consolas"/>
                <a:cs typeface="Consolas"/>
              </a:rPr>
              <a:t>(Minutes(10), Seconds(1)).</a:t>
            </a:r>
            <a:r>
              <a:rPr lang="en-US" sz="1700" dirty="0" err="1">
                <a:solidFill>
                  <a:srgbClr val="1D86CD"/>
                </a:solidFill>
                <a:latin typeface="Consolas"/>
                <a:cs typeface="Consolas"/>
              </a:rPr>
              <a:t>countByValue</a:t>
            </a:r>
            <a:r>
              <a:rPr lang="en-US" sz="1700" dirty="0">
                <a:latin typeface="Consolas"/>
                <a:cs typeface="Consolas"/>
              </a:rPr>
              <a:t>()</a:t>
            </a:r>
          </a:p>
          <a:p>
            <a:pPr>
              <a:defRPr/>
            </a:pPr>
            <a:endParaRPr lang="en-US" dirty="0"/>
          </a:p>
        </p:txBody>
      </p:sp>
      <p:sp>
        <p:nvSpPr>
          <p:cNvPr id="93" name="Rounded Rectangular Callout 92"/>
          <p:cNvSpPr/>
          <p:nvPr/>
        </p:nvSpPr>
        <p:spPr>
          <a:xfrm>
            <a:off x="1905000" y="3048000"/>
            <a:ext cx="1857375" cy="800100"/>
          </a:xfrm>
          <a:prstGeom prst="wedgeRoundRectCallout">
            <a:avLst>
              <a:gd name="adj1" fmla="val 42244"/>
              <a:gd name="adj2" fmla="val -98803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sliding window operation</a:t>
            </a:r>
          </a:p>
        </p:txBody>
      </p:sp>
      <p:sp>
        <p:nvSpPr>
          <p:cNvPr id="94" name="Rounded Rectangular Callout 93"/>
          <p:cNvSpPr/>
          <p:nvPr/>
        </p:nvSpPr>
        <p:spPr>
          <a:xfrm>
            <a:off x="4076700" y="3048000"/>
            <a:ext cx="1514475" cy="800100"/>
          </a:xfrm>
          <a:prstGeom prst="wedgeRoundRectCallout">
            <a:avLst>
              <a:gd name="adj1" fmla="val -20554"/>
              <a:gd name="adj2" fmla="val -98803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window length</a:t>
            </a:r>
          </a:p>
        </p:txBody>
      </p:sp>
      <p:sp>
        <p:nvSpPr>
          <p:cNvPr id="98" name="Rounded Rectangular Callout 97"/>
          <p:cNvSpPr/>
          <p:nvPr/>
        </p:nvSpPr>
        <p:spPr>
          <a:xfrm>
            <a:off x="5762625" y="3048000"/>
            <a:ext cx="1514475" cy="800100"/>
          </a:xfrm>
          <a:prstGeom prst="wedgeRoundRectCallout">
            <a:avLst>
              <a:gd name="adj1" fmla="val -20554"/>
              <a:gd name="adj2" fmla="val -98803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sliding interval</a:t>
            </a:r>
          </a:p>
        </p:txBody>
      </p:sp>
    </p:spTree>
    <p:extLst>
      <p:ext uri="{BB962C8B-B14F-4D97-AF65-F5344CB8AC3E}">
        <p14:creationId xmlns:p14="http://schemas.microsoft.com/office/powerpoint/2010/main" val="41056046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3" grpId="0" animBg="1"/>
      <p:bldP spid="94" grpId="0" animBg="1"/>
      <p:bldP spid="98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" name="Group 85"/>
          <p:cNvGrpSpPr>
            <a:grpSpLocks/>
          </p:cNvGrpSpPr>
          <p:nvPr/>
        </p:nvGrpSpPr>
        <p:grpSpPr bwMode="auto">
          <a:xfrm>
            <a:off x="771525" y="4724400"/>
            <a:ext cx="5073849" cy="412750"/>
            <a:chOff x="573422" y="6302594"/>
            <a:chExt cx="5073981" cy="413044"/>
          </a:xfrm>
        </p:grpSpPr>
        <p:sp>
          <p:nvSpPr>
            <p:cNvPr id="107" name="Alternate Process 106"/>
            <p:cNvSpPr/>
            <p:nvPr/>
          </p:nvSpPr>
          <p:spPr>
            <a:xfrm>
              <a:off x="5265202" y="6362962"/>
              <a:ext cx="382201" cy="352676"/>
            </a:xfrm>
            <a:prstGeom prst="flowChartAlternateProcess">
              <a:avLst/>
            </a:prstGeom>
            <a:ln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2320" name="TextBox 111"/>
            <p:cNvSpPr txBox="1">
              <a:spLocks noChangeArrowheads="1"/>
            </p:cNvSpPr>
            <p:nvPr/>
          </p:nvSpPr>
          <p:spPr bwMode="auto">
            <a:xfrm>
              <a:off x="573422" y="6302594"/>
              <a:ext cx="1136203" cy="3695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1800" b="0" smtClean="0">
                  <a:latin typeface="Gill Sans"/>
                  <a:cs typeface="Gill Sans"/>
                </a:rPr>
                <a:t>tagCounts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>
                <a:latin typeface="Gill Sans"/>
                <a:cs typeface="Gill Sans"/>
              </a:rPr>
              <a:t>Example: Count the </a:t>
            </a:r>
            <a:r>
              <a:rPr lang="en-US" b="0" dirty="0" err="1">
                <a:latin typeface="Gill Sans"/>
                <a:cs typeface="Gill Sans"/>
              </a:rPr>
              <a:t>hashtags</a:t>
            </a:r>
            <a:r>
              <a:rPr lang="en-US" b="0" dirty="0">
                <a:latin typeface="Gill Sans"/>
                <a:cs typeface="Gill Sans"/>
              </a:rPr>
              <a:t> over last 10 </a:t>
            </a:r>
            <a:r>
              <a:rPr lang="en-US" b="0" dirty="0" err="1">
                <a:latin typeface="Gill Sans"/>
                <a:cs typeface="Gill Sans"/>
              </a:rPr>
              <a:t>mins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55236" cy="800100"/>
          </a:xfrm>
        </p:spPr>
        <p:txBody>
          <a:bodyPr>
            <a:noAutofit/>
          </a:bodyPr>
          <a:lstStyle/>
          <a:p>
            <a:pPr marL="0" indent="0">
              <a:buNone/>
              <a:defRPr/>
            </a:pPr>
            <a:r>
              <a:rPr lang="en-US" sz="1700" dirty="0" err="1">
                <a:latin typeface="Consolas"/>
                <a:cs typeface="Consolas"/>
              </a:rPr>
              <a:t>val</a:t>
            </a:r>
            <a:r>
              <a:rPr lang="en-US" sz="1700" dirty="0">
                <a:latin typeface="Consolas"/>
                <a:cs typeface="Consolas"/>
              </a:rPr>
              <a:t> </a:t>
            </a:r>
            <a:r>
              <a:rPr lang="en-US" sz="1700" dirty="0" err="1">
                <a:solidFill>
                  <a:schemeClr val="accent3"/>
                </a:solidFill>
                <a:latin typeface="Consolas"/>
                <a:cs typeface="Consolas"/>
              </a:rPr>
              <a:t>tagCounts</a:t>
            </a:r>
            <a:r>
              <a:rPr lang="en-US" sz="1700" dirty="0">
                <a:solidFill>
                  <a:schemeClr val="accent3"/>
                </a:solidFill>
                <a:latin typeface="Consolas"/>
                <a:cs typeface="Consolas"/>
              </a:rPr>
              <a:t> </a:t>
            </a:r>
            <a:r>
              <a:rPr lang="en-US" sz="1700" dirty="0">
                <a:latin typeface="Consolas"/>
                <a:cs typeface="Consolas"/>
              </a:rPr>
              <a:t>= </a:t>
            </a:r>
            <a:r>
              <a:rPr lang="en-US" sz="1700" dirty="0" err="1">
                <a:solidFill>
                  <a:srgbClr val="C61B1B"/>
                </a:solidFill>
                <a:latin typeface="Consolas"/>
                <a:cs typeface="Consolas"/>
              </a:rPr>
              <a:t>hashTags</a:t>
            </a:r>
            <a:r>
              <a:rPr lang="en-US" sz="1700" dirty="0" err="1">
                <a:latin typeface="Consolas"/>
                <a:cs typeface="Consolas"/>
              </a:rPr>
              <a:t>.</a:t>
            </a:r>
            <a:r>
              <a:rPr lang="en-US" sz="1700" dirty="0" err="1">
                <a:solidFill>
                  <a:schemeClr val="accent1"/>
                </a:solidFill>
                <a:latin typeface="Consolas"/>
                <a:cs typeface="Consolas"/>
              </a:rPr>
              <a:t>window</a:t>
            </a:r>
            <a:r>
              <a:rPr lang="en-US" sz="1700" dirty="0">
                <a:latin typeface="Consolas"/>
                <a:cs typeface="Consolas"/>
              </a:rPr>
              <a:t>(Minutes(10), Seconds(1)).</a:t>
            </a:r>
            <a:r>
              <a:rPr lang="en-US" sz="1700" dirty="0" err="1">
                <a:solidFill>
                  <a:srgbClr val="1D86CD"/>
                </a:solidFill>
                <a:latin typeface="Consolas"/>
                <a:cs typeface="Consolas"/>
              </a:rPr>
              <a:t>countByValue</a:t>
            </a:r>
            <a:r>
              <a:rPr lang="en-US" sz="1700" dirty="0">
                <a:latin typeface="Consolas"/>
                <a:cs typeface="Consolas"/>
              </a:rPr>
              <a:t>()</a:t>
            </a:r>
          </a:p>
          <a:p>
            <a:pPr marL="0" indent="0">
              <a:buNone/>
              <a:defRPr/>
            </a:pPr>
            <a:endParaRPr lang="en-US" sz="2400" dirty="0"/>
          </a:p>
        </p:txBody>
      </p:sp>
      <p:grpSp>
        <p:nvGrpSpPr>
          <p:cNvPr id="64" name="Group 63"/>
          <p:cNvGrpSpPr>
            <a:grpSpLocks/>
          </p:cNvGrpSpPr>
          <p:nvPr/>
        </p:nvGrpSpPr>
        <p:grpSpPr bwMode="auto">
          <a:xfrm>
            <a:off x="3400425" y="3390900"/>
            <a:ext cx="3380184" cy="1333500"/>
            <a:chOff x="3374629" y="3917867"/>
            <a:chExt cx="3380382" cy="623026"/>
          </a:xfrm>
        </p:grpSpPr>
        <p:cxnSp>
          <p:nvCxnSpPr>
            <p:cNvPr id="30" name="Straight Arrow Connector 29"/>
            <p:cNvCxnSpPr>
              <a:stCxn id="12" idx="2"/>
            </p:cNvCxnSpPr>
            <p:nvPr/>
          </p:nvCxnSpPr>
          <p:spPr>
            <a:xfrm>
              <a:off x="4501622" y="3917867"/>
              <a:ext cx="2253389" cy="62302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>
              <a:stCxn id="15" idx="2"/>
            </p:cNvCxnSpPr>
            <p:nvPr/>
          </p:nvCxnSpPr>
          <p:spPr>
            <a:xfrm>
              <a:off x="5628019" y="3917867"/>
              <a:ext cx="1126992" cy="62302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>
              <a:stCxn id="21" idx="2"/>
            </p:cNvCxnSpPr>
            <p:nvPr/>
          </p:nvCxnSpPr>
          <p:spPr>
            <a:xfrm>
              <a:off x="6755011" y="3918609"/>
              <a:ext cx="0" cy="622284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9" idx="2"/>
            </p:cNvCxnSpPr>
            <p:nvPr/>
          </p:nvCxnSpPr>
          <p:spPr>
            <a:xfrm>
              <a:off x="3374629" y="3917867"/>
              <a:ext cx="3380382" cy="623026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>
            <a:grpSpLocks/>
          </p:cNvGrpSpPr>
          <p:nvPr/>
        </p:nvGrpSpPr>
        <p:grpSpPr bwMode="auto">
          <a:xfrm>
            <a:off x="2247900" y="3398044"/>
            <a:ext cx="3409950" cy="1326356"/>
            <a:chOff x="2075999" y="4791864"/>
            <a:chExt cx="3410016" cy="761306"/>
          </a:xfrm>
        </p:grpSpPr>
        <p:cxnSp>
          <p:nvCxnSpPr>
            <p:cNvPr id="50" name="Straight Arrow Connector 49"/>
            <p:cNvCxnSpPr>
              <a:stCxn id="9" idx="2"/>
            </p:cNvCxnSpPr>
            <p:nvPr/>
          </p:nvCxnSpPr>
          <p:spPr>
            <a:xfrm>
              <a:off x="3202948" y="4791864"/>
              <a:ext cx="2254492" cy="739437"/>
            </a:xfrm>
            <a:prstGeom prst="straightConnector1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>
              <a:stCxn id="12" idx="2"/>
            </p:cNvCxnSpPr>
            <p:nvPr/>
          </p:nvCxnSpPr>
          <p:spPr>
            <a:xfrm>
              <a:off x="4329301" y="4791864"/>
              <a:ext cx="1156714" cy="739437"/>
            </a:xfrm>
            <a:prstGeom prst="straightConnector1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>
              <a:stCxn id="15" idx="2"/>
            </p:cNvCxnSpPr>
            <p:nvPr/>
          </p:nvCxnSpPr>
          <p:spPr>
            <a:xfrm>
              <a:off x="5456249" y="4791864"/>
              <a:ext cx="1191" cy="761306"/>
            </a:xfrm>
            <a:prstGeom prst="straightConnector1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stCxn id="6" idx="2"/>
            </p:cNvCxnSpPr>
            <p:nvPr/>
          </p:nvCxnSpPr>
          <p:spPr>
            <a:xfrm>
              <a:off x="2075999" y="4791864"/>
              <a:ext cx="3393347" cy="761306"/>
            </a:xfrm>
            <a:prstGeom prst="straightConnector1">
              <a:avLst/>
            </a:prstGeom>
            <a:ln w="57150" cmpd="sng">
              <a:solidFill>
                <a:schemeClr val="tx1">
                  <a:lumMod val="50000"/>
                  <a:lumOff val="50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4" name="Group 83"/>
          <p:cNvGrpSpPr>
            <a:grpSpLocks/>
          </p:cNvGrpSpPr>
          <p:nvPr/>
        </p:nvGrpSpPr>
        <p:grpSpPr bwMode="auto">
          <a:xfrm>
            <a:off x="742950" y="2476498"/>
            <a:ext cx="6271022" cy="921544"/>
            <a:chOff x="571115" y="3880890"/>
            <a:chExt cx="6270864" cy="921884"/>
          </a:xfrm>
        </p:grpSpPr>
        <p:sp>
          <p:nvSpPr>
            <p:cNvPr id="12300" name="TextBox 23"/>
            <p:cNvSpPr txBox="1">
              <a:spLocks noChangeArrowheads="1"/>
            </p:cNvSpPr>
            <p:nvPr/>
          </p:nvSpPr>
          <p:spPr bwMode="auto">
            <a:xfrm>
              <a:off x="571115" y="4422023"/>
              <a:ext cx="999204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1800" b="0" smtClean="0">
                  <a:latin typeface="Gill Sans"/>
                  <a:cs typeface="Gill Sans"/>
                </a:rPr>
                <a:t>hashTags</a:t>
              </a:r>
            </a:p>
          </p:txBody>
        </p:sp>
        <p:sp>
          <p:nvSpPr>
            <p:cNvPr id="6" name="Alternate Process 5"/>
            <p:cNvSpPr/>
            <p:nvPr/>
          </p:nvSpPr>
          <p:spPr>
            <a:xfrm>
              <a:off x="1884937" y="4449425"/>
              <a:ext cx="382181" cy="352555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2302" name="TextBox 7"/>
            <p:cNvSpPr txBox="1">
              <a:spLocks noChangeArrowheads="1"/>
            </p:cNvSpPr>
            <p:nvPr/>
          </p:nvSpPr>
          <p:spPr bwMode="auto">
            <a:xfrm>
              <a:off x="1817197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t-1</a:t>
              </a:r>
            </a:p>
          </p:txBody>
        </p:sp>
        <p:sp>
          <p:nvSpPr>
            <p:cNvPr id="9" name="Alternate Process 8"/>
            <p:cNvSpPr/>
            <p:nvPr/>
          </p:nvSpPr>
          <p:spPr>
            <a:xfrm>
              <a:off x="3011835" y="4449425"/>
              <a:ext cx="382181" cy="352555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2304" name="TextBox 10"/>
            <p:cNvSpPr txBox="1">
              <a:spLocks noChangeArrowheads="1"/>
            </p:cNvSpPr>
            <p:nvPr/>
          </p:nvSpPr>
          <p:spPr bwMode="auto">
            <a:xfrm>
              <a:off x="2943991" y="3888941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</a:t>
              </a:r>
            </a:p>
          </p:txBody>
        </p:sp>
        <p:sp>
          <p:nvSpPr>
            <p:cNvPr id="12" name="Alternate Process 11"/>
            <p:cNvSpPr/>
            <p:nvPr/>
          </p:nvSpPr>
          <p:spPr>
            <a:xfrm>
              <a:off x="4138733" y="4449425"/>
              <a:ext cx="381586" cy="352555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2306" name="TextBox 13"/>
            <p:cNvSpPr txBox="1">
              <a:spLocks noChangeArrowheads="1"/>
            </p:cNvSpPr>
            <p:nvPr/>
          </p:nvSpPr>
          <p:spPr bwMode="auto">
            <a:xfrm>
              <a:off x="4070785" y="3888941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t+1</a:t>
              </a:r>
            </a:p>
          </p:txBody>
        </p:sp>
        <p:sp>
          <p:nvSpPr>
            <p:cNvPr id="15" name="Alternate Process 14"/>
            <p:cNvSpPr/>
            <p:nvPr/>
          </p:nvSpPr>
          <p:spPr>
            <a:xfrm>
              <a:off x="5265631" y="4449425"/>
              <a:ext cx="381586" cy="352555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2308" name="TextBox 16"/>
            <p:cNvSpPr txBox="1">
              <a:spLocks noChangeArrowheads="1"/>
            </p:cNvSpPr>
            <p:nvPr/>
          </p:nvSpPr>
          <p:spPr bwMode="auto">
            <a:xfrm>
              <a:off x="5197579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t+2</a:t>
              </a:r>
            </a:p>
          </p:txBody>
        </p:sp>
        <p:sp>
          <p:nvSpPr>
            <p:cNvPr id="21" name="Alternate Process 20"/>
            <p:cNvSpPr/>
            <p:nvPr/>
          </p:nvSpPr>
          <p:spPr>
            <a:xfrm>
              <a:off x="6391934" y="4450219"/>
              <a:ext cx="382181" cy="352555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2310" name="TextBox 22"/>
            <p:cNvSpPr txBox="1">
              <a:spLocks noChangeArrowheads="1"/>
            </p:cNvSpPr>
            <p:nvPr/>
          </p:nvSpPr>
          <p:spPr bwMode="auto">
            <a:xfrm>
              <a:off x="6324373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t+3</a:t>
              </a:r>
            </a:p>
          </p:txBody>
        </p:sp>
      </p:grpSp>
      <p:sp>
        <p:nvSpPr>
          <p:cNvPr id="25" name="Rounded Rectangle 24"/>
          <p:cNvSpPr/>
          <p:nvPr/>
        </p:nvSpPr>
        <p:spPr>
          <a:xfrm>
            <a:off x="1825824" y="2893219"/>
            <a:ext cx="4269581" cy="673894"/>
          </a:xfrm>
          <a:prstGeom prst="roundRect">
            <a:avLst/>
          </a:prstGeom>
          <a:noFill/>
          <a:ln w="762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 eaLnBrk="1" hangingPunct="1">
              <a:defRPr/>
            </a:pPr>
            <a:endParaRPr lang="en-US" sz="500" b="0">
              <a:solidFill>
                <a:prstClr val="white"/>
              </a:solidFill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16" name="Alternate Process 115"/>
          <p:cNvSpPr/>
          <p:nvPr/>
        </p:nvSpPr>
        <p:spPr>
          <a:xfrm>
            <a:off x="6572250" y="4791075"/>
            <a:ext cx="382191" cy="352425"/>
          </a:xfrm>
          <a:prstGeom prst="flowChartAlternateProcess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algn="ctr" eaLnBrk="1" hangingPunct="1">
              <a:defRPr/>
            </a:pPr>
            <a:endParaRPr lang="en-US" sz="1900" b="0">
              <a:solidFill>
                <a:prstClr val="white"/>
              </a:solidFill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428875" y="3577432"/>
            <a:ext cx="1477433" cy="315778"/>
          </a:xfrm>
          <a:prstGeom prst="rect">
            <a:avLst/>
          </a:prstGeom>
          <a:noFill/>
        </p:spPr>
        <p:txBody>
          <a:bodyPr wrap="none" lIns="38405" tIns="19202" rIns="38405" bIns="19202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solidFill>
                  <a:srgbClr val="B50B1B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sliding window</a:t>
            </a:r>
          </a:p>
        </p:txBody>
      </p:sp>
      <p:sp>
        <p:nvSpPr>
          <p:cNvPr id="61" name="TextBox 60"/>
          <p:cNvSpPr txBox="1">
            <a:spLocks noChangeArrowheads="1"/>
          </p:cNvSpPr>
          <p:nvPr/>
        </p:nvSpPr>
        <p:spPr bwMode="auto">
          <a:xfrm>
            <a:off x="3343275" y="4229100"/>
            <a:ext cx="137745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countByValue</a:t>
            </a:r>
          </a:p>
        </p:txBody>
      </p:sp>
      <p:sp>
        <p:nvSpPr>
          <p:cNvPr id="62" name="Rounded Rectangular Callout 61"/>
          <p:cNvSpPr/>
          <p:nvPr/>
        </p:nvSpPr>
        <p:spPr>
          <a:xfrm>
            <a:off x="7086600" y="4533900"/>
            <a:ext cx="1514475" cy="1371600"/>
          </a:xfrm>
          <a:prstGeom prst="wedgeRoundRectCallout">
            <a:avLst>
              <a:gd name="adj1" fmla="val -113242"/>
              <a:gd name="adj2" fmla="val 5326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count over all the data in the window</a:t>
            </a:r>
          </a:p>
        </p:txBody>
      </p:sp>
    </p:spTree>
    <p:extLst>
      <p:ext uri="{BB962C8B-B14F-4D97-AF65-F5344CB8AC3E}">
        <p14:creationId xmlns:p14="http://schemas.microsoft.com/office/powerpoint/2010/main" val="10441666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 nodeType="clickPar">
                      <p:stCondLst>
                        <p:cond delay="indefinite"/>
                      </p:stCondLst>
                      <p:childTnLst>
                        <p:par>
                          <p:cTn id="1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44444E-6 L 0.1243 -4.44444E-6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5" grpId="1" animBg="1"/>
      <p:bldP spid="116" grpId="0" animBg="1"/>
      <p:bldP spid="60" grpId="0"/>
      <p:bldP spid="60" grpId="1"/>
      <p:bldP spid="61" grpId="0"/>
      <p:bldP spid="6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keep track of set membership</a:t>
            </a:r>
          </a:p>
          <a:p>
            <a:pPr lvl="1"/>
            <a:r>
              <a:rPr lang="en-US" dirty="0" smtClean="0"/>
              <a:t>put(</a:t>
            </a:r>
            <a:r>
              <a:rPr lang="en-US" i="1" dirty="0" smtClean="0"/>
              <a:t>x</a:t>
            </a:r>
            <a:r>
              <a:rPr lang="en-US" dirty="0" smtClean="0"/>
              <a:t>) </a:t>
            </a:r>
            <a:r>
              <a:rPr lang="en-US" dirty="0"/>
              <a:t>→ </a:t>
            </a:r>
            <a:r>
              <a:rPr lang="en-US" dirty="0" smtClean="0"/>
              <a:t>insert </a:t>
            </a:r>
            <a:r>
              <a:rPr lang="en-US" i="1" dirty="0" smtClean="0"/>
              <a:t>x</a:t>
            </a:r>
            <a:r>
              <a:rPr lang="en-US" dirty="0" smtClean="0"/>
              <a:t> into the set</a:t>
            </a:r>
          </a:p>
          <a:p>
            <a:pPr lvl="1"/>
            <a:r>
              <a:rPr lang="en-US" dirty="0" smtClean="0"/>
              <a:t>contains(</a:t>
            </a:r>
            <a:r>
              <a:rPr lang="en-US" i="1" dirty="0"/>
              <a:t>x</a:t>
            </a:r>
            <a:r>
              <a:rPr lang="en-US" dirty="0" smtClean="0"/>
              <a:t>) → yes if </a:t>
            </a:r>
            <a:r>
              <a:rPr lang="en-US" i="1" dirty="0" smtClean="0"/>
              <a:t>x</a:t>
            </a:r>
            <a:r>
              <a:rPr lang="en-US" dirty="0" smtClean="0"/>
              <a:t> is a member of the set</a:t>
            </a:r>
          </a:p>
          <a:p>
            <a:r>
              <a:rPr lang="en-US" dirty="0" smtClean="0"/>
              <a:t>Components</a:t>
            </a:r>
          </a:p>
          <a:p>
            <a:pPr lvl="1"/>
            <a:r>
              <a:rPr lang="en-US" i="1" dirty="0" smtClean="0"/>
              <a:t>m</a:t>
            </a:r>
            <a:r>
              <a:rPr lang="en-US" dirty="0" smtClean="0"/>
              <a:t>-bit bit vector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i="1" dirty="0" smtClean="0"/>
              <a:t>k</a:t>
            </a:r>
            <a:r>
              <a:rPr lang="en-US" dirty="0" smtClean="0"/>
              <a:t> hash functions: </a:t>
            </a:r>
            <a:r>
              <a:rPr lang="en-US" i="1" dirty="0" smtClean="0"/>
              <a:t>h</a:t>
            </a:r>
            <a:r>
              <a:rPr lang="en-US" i="1" baseline="-25000" dirty="0" smtClean="0"/>
              <a:t>1</a:t>
            </a:r>
            <a:r>
              <a:rPr lang="en-US" dirty="0" smtClean="0"/>
              <a:t> … </a:t>
            </a:r>
            <a:r>
              <a:rPr lang="en-US" i="1" dirty="0" smtClean="0"/>
              <a:t>h</a:t>
            </a:r>
            <a:r>
              <a:rPr lang="en-US" i="1" baseline="-25000" dirty="0" smtClean="0"/>
              <a:t>k</a:t>
            </a:r>
            <a:endParaRPr lang="en-US" i="1" baseline="-25000" dirty="0"/>
          </a:p>
          <a:p>
            <a:pPr lvl="1"/>
            <a:endParaRPr lang="en-US" dirty="0"/>
          </a:p>
        </p:txBody>
      </p:sp>
      <p:grpSp>
        <p:nvGrpSpPr>
          <p:cNvPr id="16" name="Group 15"/>
          <p:cNvGrpSpPr/>
          <p:nvPr/>
        </p:nvGrpSpPr>
        <p:grpSpPr>
          <a:xfrm>
            <a:off x="1371600" y="3505200"/>
            <a:ext cx="6324600" cy="457200"/>
            <a:chOff x="1371600" y="3505200"/>
            <a:chExt cx="6324600" cy="457200"/>
          </a:xfrm>
        </p:grpSpPr>
        <p:sp>
          <p:nvSpPr>
            <p:cNvPr id="4" name="Rectangle 3"/>
            <p:cNvSpPr/>
            <p:nvPr/>
          </p:nvSpPr>
          <p:spPr bwMode="auto">
            <a:xfrm>
              <a:off x="1371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5" name="Rectangle 4"/>
            <p:cNvSpPr/>
            <p:nvPr/>
          </p:nvSpPr>
          <p:spPr bwMode="auto">
            <a:xfrm>
              <a:off x="1905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6" name="Rectangle 5"/>
            <p:cNvSpPr/>
            <p:nvPr/>
          </p:nvSpPr>
          <p:spPr bwMode="auto">
            <a:xfrm>
              <a:off x="24384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7" name="Rectangle 6"/>
            <p:cNvSpPr/>
            <p:nvPr/>
          </p:nvSpPr>
          <p:spPr bwMode="auto">
            <a:xfrm>
              <a:off x="29718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8" name="Rectangle 7"/>
            <p:cNvSpPr/>
            <p:nvPr/>
          </p:nvSpPr>
          <p:spPr bwMode="auto">
            <a:xfrm>
              <a:off x="35052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9" name="Rectangle 8"/>
            <p:cNvSpPr/>
            <p:nvPr/>
          </p:nvSpPr>
          <p:spPr bwMode="auto">
            <a:xfrm>
              <a:off x="4038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0" name="Rectangle 9"/>
            <p:cNvSpPr/>
            <p:nvPr/>
          </p:nvSpPr>
          <p:spPr bwMode="auto">
            <a:xfrm>
              <a:off x="4572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51054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56388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61722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4" name="Rectangle 13"/>
            <p:cNvSpPr/>
            <p:nvPr/>
          </p:nvSpPr>
          <p:spPr bwMode="auto">
            <a:xfrm>
              <a:off x="67056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  <p:sp>
          <p:nvSpPr>
            <p:cNvPr id="15" name="Rectangle 14"/>
            <p:cNvSpPr/>
            <p:nvPr/>
          </p:nvSpPr>
          <p:spPr bwMode="auto">
            <a:xfrm>
              <a:off x="7239000" y="3505200"/>
              <a:ext cx="457200" cy="4572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800" b="0" i="0" u="none" strike="noStrike" cap="none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latin typeface="Gill Sans"/>
                  <a:cs typeface="Gill Sans"/>
                </a:rPr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07119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Alternate Process 49"/>
          <p:cNvSpPr/>
          <p:nvPr/>
        </p:nvSpPr>
        <p:spPr bwMode="auto">
          <a:xfrm>
            <a:off x="6400800" y="5133182"/>
            <a:ext cx="381596" cy="353219"/>
          </a:xfrm>
          <a:prstGeom prst="flowChartAlternateProcess">
            <a:avLst/>
          </a:prstGeom>
          <a:solidFill>
            <a:schemeClr val="bg1"/>
          </a:solidFill>
          <a:ln w="12700" cmpd="sng">
            <a:prstDash val="dash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lIns="38405" tIns="19202" rIns="38405" bIns="19202" anchor="ctr"/>
          <a:lstStyle/>
          <a:p>
            <a:pPr algn="ctr" eaLnBrk="1" hangingPunct="1">
              <a:defRPr/>
            </a:pPr>
            <a:r>
              <a:rPr lang="en-US" sz="1800" dirty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?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>
                <a:latin typeface="Gill Sans"/>
                <a:cs typeface="Gill Sans"/>
              </a:rPr>
              <a:t>Smart window-based </a:t>
            </a:r>
            <a:r>
              <a:rPr lang="en-US" b="0" dirty="0" err="1" smtClean="0">
                <a:latin typeface="Gill Sans"/>
                <a:cs typeface="Gill Sans"/>
              </a:rPr>
              <a:t>countByValue</a:t>
            </a:r>
            <a:endParaRPr lang="en-US" b="0" dirty="0">
              <a:latin typeface="Gill Sans"/>
              <a:cs typeface="Gill San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55236" cy="647700"/>
          </a:xfrm>
        </p:spPr>
        <p:txBody>
          <a:bodyPr>
            <a:noAutofit/>
          </a:bodyPr>
          <a:lstStyle/>
          <a:p>
            <a:pPr marL="0" indent="0">
              <a:buNone/>
              <a:defRPr/>
            </a:pPr>
            <a:r>
              <a:rPr lang="en-US" sz="1700" dirty="0" err="1">
                <a:latin typeface="Consolas"/>
                <a:cs typeface="Consolas"/>
              </a:rPr>
              <a:t>val</a:t>
            </a:r>
            <a:r>
              <a:rPr lang="en-US" sz="1700" dirty="0">
                <a:latin typeface="Consolas"/>
                <a:cs typeface="Consolas"/>
              </a:rPr>
              <a:t> </a:t>
            </a:r>
            <a:r>
              <a:rPr lang="en-US" sz="1700" dirty="0" err="1">
                <a:solidFill>
                  <a:srgbClr val="B50B1B"/>
                </a:solidFill>
                <a:latin typeface="Consolas"/>
                <a:cs typeface="Consolas"/>
              </a:rPr>
              <a:t>tagCounts</a:t>
            </a:r>
            <a:r>
              <a:rPr lang="en-US" sz="1700" dirty="0">
                <a:latin typeface="Consolas"/>
                <a:cs typeface="Consolas"/>
              </a:rPr>
              <a:t> = </a:t>
            </a:r>
            <a:r>
              <a:rPr lang="en-US" sz="1700" dirty="0" err="1">
                <a:solidFill>
                  <a:srgbClr val="B50B1B"/>
                </a:solidFill>
                <a:latin typeface="Consolas"/>
                <a:cs typeface="Consolas"/>
              </a:rPr>
              <a:t>hashtags</a:t>
            </a:r>
            <a:r>
              <a:rPr lang="en-US" sz="1700" dirty="0" err="1">
                <a:latin typeface="Consolas"/>
                <a:cs typeface="Consolas"/>
              </a:rPr>
              <a:t>.</a:t>
            </a:r>
            <a:r>
              <a:rPr lang="en-US" sz="1700" dirty="0" err="1">
                <a:solidFill>
                  <a:srgbClr val="1D86CD"/>
                </a:solidFill>
                <a:latin typeface="Consolas"/>
                <a:cs typeface="Consolas"/>
              </a:rPr>
              <a:t>countByValueAndWindow</a:t>
            </a:r>
            <a:r>
              <a:rPr lang="en-US" sz="1700" dirty="0">
                <a:latin typeface="Consolas"/>
                <a:cs typeface="Consolas"/>
              </a:rPr>
              <a:t>(Minutes(10), Seconds(1))</a:t>
            </a:r>
          </a:p>
          <a:p>
            <a:pPr marL="0" indent="0">
              <a:buNone/>
              <a:defRPr/>
            </a:pPr>
            <a:endParaRPr lang="en-US" sz="2400" dirty="0"/>
          </a:p>
          <a:p>
            <a:pPr marL="0" indent="0">
              <a:buNone/>
              <a:defRPr/>
            </a:pPr>
            <a:endParaRPr lang="en-US" sz="2400" dirty="0"/>
          </a:p>
          <a:p>
            <a:pPr marL="0" indent="0">
              <a:buNone/>
              <a:defRPr/>
            </a:pPr>
            <a:r>
              <a:rPr lang="en-US" sz="2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 </a:t>
            </a:r>
            <a:endParaRPr lang="en-US" sz="2400" dirty="0"/>
          </a:p>
        </p:txBody>
      </p:sp>
      <p:grpSp>
        <p:nvGrpSpPr>
          <p:cNvPr id="116" name="Group 115"/>
          <p:cNvGrpSpPr>
            <a:grpSpLocks/>
          </p:cNvGrpSpPr>
          <p:nvPr/>
        </p:nvGrpSpPr>
        <p:grpSpPr bwMode="auto">
          <a:xfrm>
            <a:off x="571500" y="2324100"/>
            <a:ext cx="6271022" cy="1916113"/>
            <a:chOff x="571115" y="3578515"/>
            <a:chExt cx="6270864" cy="1916360"/>
          </a:xfrm>
        </p:grpSpPr>
        <p:sp>
          <p:nvSpPr>
            <p:cNvPr id="8" name="Alternate Process 7"/>
            <p:cNvSpPr/>
            <p:nvPr/>
          </p:nvSpPr>
          <p:spPr>
            <a:xfrm>
              <a:off x="5272775" y="5128909"/>
              <a:ext cx="382181" cy="353264"/>
            </a:xfrm>
            <a:prstGeom prst="flowChartAlternateProcess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" name="Alternate Process 9"/>
            <p:cNvSpPr/>
            <p:nvPr/>
          </p:nvSpPr>
          <p:spPr>
            <a:xfrm>
              <a:off x="4145877" y="5124940"/>
              <a:ext cx="382181" cy="352471"/>
            </a:xfrm>
            <a:prstGeom prst="flowChartAlternateProcess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" name="Alternate Process 10"/>
            <p:cNvSpPr/>
            <p:nvPr/>
          </p:nvSpPr>
          <p:spPr>
            <a:xfrm>
              <a:off x="3018978" y="5124940"/>
              <a:ext cx="382181" cy="352471"/>
            </a:xfrm>
            <a:prstGeom prst="flowChartAlternateProcess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2" name="Alternate Process 11"/>
            <p:cNvSpPr/>
            <p:nvPr/>
          </p:nvSpPr>
          <p:spPr>
            <a:xfrm>
              <a:off x="1892080" y="5124940"/>
              <a:ext cx="382181" cy="352471"/>
            </a:xfrm>
            <a:prstGeom prst="flowChartAlternateProcess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3344" name="TextBox 35"/>
            <p:cNvSpPr txBox="1">
              <a:spLocks noChangeArrowheads="1"/>
            </p:cNvSpPr>
            <p:nvPr/>
          </p:nvSpPr>
          <p:spPr bwMode="auto">
            <a:xfrm>
              <a:off x="571115" y="4119648"/>
              <a:ext cx="999204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1800" b="0" smtClean="0">
                  <a:latin typeface="Gill Sans"/>
                  <a:cs typeface="Gill Sans"/>
                </a:rPr>
                <a:t>hashTags</a:t>
              </a:r>
            </a:p>
          </p:txBody>
        </p:sp>
        <p:sp>
          <p:nvSpPr>
            <p:cNvPr id="37" name="Alternate Process 36"/>
            <p:cNvSpPr/>
            <p:nvPr/>
          </p:nvSpPr>
          <p:spPr>
            <a:xfrm>
              <a:off x="1884937" y="4146913"/>
              <a:ext cx="382181" cy="353265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3346" name="TextBox 37"/>
            <p:cNvSpPr txBox="1">
              <a:spLocks noChangeArrowheads="1"/>
            </p:cNvSpPr>
            <p:nvPr/>
          </p:nvSpPr>
          <p:spPr bwMode="auto">
            <a:xfrm>
              <a:off x="1817197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t-1</a:t>
              </a:r>
            </a:p>
          </p:txBody>
        </p:sp>
        <p:sp>
          <p:nvSpPr>
            <p:cNvPr id="39" name="Alternate Process 38"/>
            <p:cNvSpPr/>
            <p:nvPr/>
          </p:nvSpPr>
          <p:spPr>
            <a:xfrm>
              <a:off x="3011835" y="4146913"/>
              <a:ext cx="382181" cy="353265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3348" name="TextBox 39"/>
            <p:cNvSpPr txBox="1">
              <a:spLocks noChangeArrowheads="1"/>
            </p:cNvSpPr>
            <p:nvPr/>
          </p:nvSpPr>
          <p:spPr bwMode="auto">
            <a:xfrm>
              <a:off x="2943991" y="3586566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</a:t>
              </a:r>
            </a:p>
          </p:txBody>
        </p:sp>
        <p:sp>
          <p:nvSpPr>
            <p:cNvPr id="41" name="Alternate Process 40"/>
            <p:cNvSpPr/>
            <p:nvPr/>
          </p:nvSpPr>
          <p:spPr>
            <a:xfrm>
              <a:off x="4138733" y="4146913"/>
              <a:ext cx="381586" cy="353265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3350" name="TextBox 41"/>
            <p:cNvSpPr txBox="1">
              <a:spLocks noChangeArrowheads="1"/>
            </p:cNvSpPr>
            <p:nvPr/>
          </p:nvSpPr>
          <p:spPr bwMode="auto">
            <a:xfrm>
              <a:off x="4070785" y="3586566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t+1</a:t>
              </a:r>
            </a:p>
          </p:txBody>
        </p:sp>
        <p:sp>
          <p:nvSpPr>
            <p:cNvPr id="43" name="Alternate Process 42"/>
            <p:cNvSpPr/>
            <p:nvPr/>
          </p:nvSpPr>
          <p:spPr>
            <a:xfrm>
              <a:off x="5265631" y="4146913"/>
              <a:ext cx="381586" cy="353265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3352" name="TextBox 43"/>
            <p:cNvSpPr txBox="1">
              <a:spLocks noChangeArrowheads="1"/>
            </p:cNvSpPr>
            <p:nvPr/>
          </p:nvSpPr>
          <p:spPr bwMode="auto">
            <a:xfrm>
              <a:off x="5197579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t+2</a:t>
              </a:r>
            </a:p>
          </p:txBody>
        </p:sp>
        <p:sp>
          <p:nvSpPr>
            <p:cNvPr id="47" name="Alternate Process 46"/>
            <p:cNvSpPr/>
            <p:nvPr/>
          </p:nvSpPr>
          <p:spPr>
            <a:xfrm>
              <a:off x="6391934" y="4147708"/>
              <a:ext cx="382181" cy="353264"/>
            </a:xfrm>
            <a:prstGeom prst="flowChartAlternateProcess">
              <a:avLst/>
            </a:prstGeom>
            <a:ln/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white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3354" name="TextBox 47"/>
            <p:cNvSpPr txBox="1">
              <a:spLocks noChangeArrowheads="1"/>
            </p:cNvSpPr>
            <p:nvPr/>
          </p:nvSpPr>
          <p:spPr bwMode="auto">
            <a:xfrm>
              <a:off x="6324373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1800" b="0" smtClean="0">
                  <a:latin typeface="Gill Sans"/>
                  <a:cs typeface="Gill Sans"/>
                </a:rPr>
                <a:t>t+3</a:t>
              </a:r>
            </a:p>
          </p:txBody>
        </p:sp>
        <p:sp>
          <p:nvSpPr>
            <p:cNvPr id="51" name="Alternate Process 50"/>
            <p:cNvSpPr/>
            <p:nvPr/>
          </p:nvSpPr>
          <p:spPr>
            <a:xfrm>
              <a:off x="6391934" y="5142404"/>
              <a:ext cx="382181" cy="352471"/>
            </a:xfrm>
            <a:prstGeom prst="flowChartAlternateProcess">
              <a:avLst/>
            </a:prstGeom>
            <a:ln/>
          </p:spPr>
          <p:style>
            <a:lnRef idx="1">
              <a:schemeClr val="accent5"/>
            </a:lnRef>
            <a:fillRef idx="2">
              <a:schemeClr val="accent5"/>
            </a:fillRef>
            <a:effectRef idx="1">
              <a:schemeClr val="accent5"/>
            </a:effectRef>
            <a:fontRef idx="minor">
              <a:schemeClr val="dk1"/>
            </a:fontRef>
          </p:style>
          <p:txBody>
            <a:bodyPr anchor="ctr"/>
            <a:lstStyle/>
            <a:p>
              <a:pPr algn="ctr" eaLnBrk="1" hangingPunct="1">
                <a:defRPr/>
              </a:pPr>
              <a:endParaRPr lang="en-US" sz="1800" b="0">
                <a:solidFill>
                  <a:prstClr val="black"/>
                </a:solidFill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58" name="Straight Arrow Connector 57"/>
            <p:cNvCxnSpPr>
              <a:stCxn id="47" idx="2"/>
              <a:endCxn id="51" idx="0"/>
            </p:cNvCxnSpPr>
            <p:nvPr/>
          </p:nvCxnSpPr>
          <p:spPr>
            <a:xfrm>
              <a:off x="6583025" y="4500972"/>
              <a:ext cx="0" cy="641433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Straight Arrow Connector 64"/>
            <p:cNvCxnSpPr>
              <a:stCxn id="43" idx="2"/>
              <a:endCxn id="8" idx="0"/>
            </p:cNvCxnSpPr>
            <p:nvPr/>
          </p:nvCxnSpPr>
          <p:spPr>
            <a:xfrm>
              <a:off x="5456126" y="4500178"/>
              <a:ext cx="7739" cy="628731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>
              <a:stCxn id="37" idx="2"/>
              <a:endCxn id="12" idx="0"/>
            </p:cNvCxnSpPr>
            <p:nvPr/>
          </p:nvCxnSpPr>
          <p:spPr>
            <a:xfrm>
              <a:off x="2076027" y="4500178"/>
              <a:ext cx="7144" cy="62476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>
              <a:stCxn id="39" idx="2"/>
              <a:endCxn id="11" idx="0"/>
            </p:cNvCxnSpPr>
            <p:nvPr/>
          </p:nvCxnSpPr>
          <p:spPr>
            <a:xfrm>
              <a:off x="3202925" y="4500178"/>
              <a:ext cx="7144" cy="62476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Arrow Connector 79"/>
            <p:cNvCxnSpPr>
              <a:stCxn id="41" idx="2"/>
              <a:endCxn id="10" idx="0"/>
            </p:cNvCxnSpPr>
            <p:nvPr/>
          </p:nvCxnSpPr>
          <p:spPr>
            <a:xfrm>
              <a:off x="4329823" y="4500178"/>
              <a:ext cx="7144" cy="624762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3" name="Group 132"/>
          <p:cNvGrpSpPr>
            <a:grpSpLocks/>
          </p:cNvGrpSpPr>
          <p:nvPr/>
        </p:nvGrpSpPr>
        <p:grpSpPr bwMode="auto">
          <a:xfrm>
            <a:off x="1897262" y="3884613"/>
            <a:ext cx="5156001" cy="1761111"/>
            <a:chOff x="1897002" y="5125009"/>
            <a:chExt cx="5155755" cy="1761038"/>
          </a:xfrm>
        </p:grpSpPr>
        <p:cxnSp>
          <p:nvCxnSpPr>
            <p:cNvPr id="53" name="Straight Arrow Connector 52"/>
            <p:cNvCxnSpPr>
              <a:endCxn id="131" idx="1"/>
            </p:cNvCxnSpPr>
            <p:nvPr/>
          </p:nvCxnSpPr>
          <p:spPr>
            <a:xfrm>
              <a:off x="5659792" y="6534651"/>
              <a:ext cx="736962" cy="15874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>
              <a:stCxn id="130" idx="2"/>
              <a:endCxn id="131" idx="0"/>
            </p:cNvCxnSpPr>
            <p:nvPr/>
          </p:nvCxnSpPr>
          <p:spPr>
            <a:xfrm>
              <a:off x="6587840" y="5494881"/>
              <a:ext cx="0" cy="879439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326" name="TextBox 61"/>
            <p:cNvSpPr txBox="1">
              <a:spLocks noChangeArrowheads="1"/>
            </p:cNvSpPr>
            <p:nvPr/>
          </p:nvSpPr>
          <p:spPr bwMode="auto">
            <a:xfrm>
              <a:off x="6476549" y="5592784"/>
              <a:ext cx="576208" cy="569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3400" smtClean="0">
                  <a:solidFill>
                    <a:srgbClr val="0000FF"/>
                  </a:solidFill>
                  <a:latin typeface="Gill Sans"/>
                  <a:cs typeface="Gill Sans"/>
                </a:rPr>
                <a:t>+</a:t>
              </a:r>
            </a:p>
          </p:txBody>
        </p:sp>
        <p:sp>
          <p:nvSpPr>
            <p:cNvPr id="13327" name="TextBox 62"/>
            <p:cNvSpPr txBox="1">
              <a:spLocks noChangeArrowheads="1"/>
            </p:cNvSpPr>
            <p:nvPr/>
          </p:nvSpPr>
          <p:spPr bwMode="auto">
            <a:xfrm>
              <a:off x="5803812" y="6316684"/>
              <a:ext cx="269751" cy="569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eaLnBrk="1" hangingPunct="1"/>
              <a:r>
                <a:rPr lang="en-US" sz="3400" smtClean="0">
                  <a:solidFill>
                    <a:srgbClr val="0000FF"/>
                  </a:solidFill>
                  <a:latin typeface="Gill Sans"/>
                  <a:cs typeface="Gill Sans"/>
                </a:rPr>
                <a:t>+</a:t>
              </a:r>
            </a:p>
          </p:txBody>
        </p:sp>
        <p:sp>
          <p:nvSpPr>
            <p:cNvPr id="13328" name="TextBox 63"/>
            <p:cNvSpPr txBox="1">
              <a:spLocks noChangeArrowheads="1"/>
            </p:cNvSpPr>
            <p:nvPr/>
          </p:nvSpPr>
          <p:spPr bwMode="auto">
            <a:xfrm>
              <a:off x="5732068" y="5722101"/>
              <a:ext cx="576208" cy="6155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algn="ctr" eaLnBrk="1" hangingPunct="1"/>
              <a:r>
                <a:rPr lang="en-US" sz="3400" smtClean="0">
                  <a:solidFill>
                    <a:srgbClr val="0000FF"/>
                  </a:solidFill>
                  <a:latin typeface="Gill Sans"/>
                  <a:cs typeface="Gill Sans"/>
                </a:rPr>
                <a:t>–</a:t>
              </a:r>
            </a:p>
          </p:txBody>
        </p:sp>
        <p:grpSp>
          <p:nvGrpSpPr>
            <p:cNvPr id="13329" name="Group 117"/>
            <p:cNvGrpSpPr>
              <a:grpSpLocks/>
            </p:cNvGrpSpPr>
            <p:nvPr/>
          </p:nvGrpSpPr>
          <p:grpSpPr bwMode="auto">
            <a:xfrm>
              <a:off x="1897002" y="5125009"/>
              <a:ext cx="4881924" cy="1601721"/>
              <a:chOff x="2044567" y="5761209"/>
              <a:chExt cx="4881924" cy="1601721"/>
            </a:xfrm>
          </p:grpSpPr>
          <p:sp>
            <p:nvSpPr>
              <p:cNvPr id="122" name="Alternate Process 121"/>
              <p:cNvSpPr/>
              <p:nvPr/>
            </p:nvSpPr>
            <p:spPr>
              <a:xfrm>
                <a:off x="3171440" y="5761209"/>
                <a:ext cx="382172" cy="352410"/>
              </a:xfrm>
              <a:prstGeom prst="flowChartAlternateProcess">
                <a:avLst/>
              </a:prstGeom>
              <a:solidFill>
                <a:schemeClr val="bg1"/>
              </a:solidFill>
              <a:ln w="12700" cmpd="sng"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18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20" name="Alternate Process 119"/>
              <p:cNvSpPr/>
              <p:nvPr/>
            </p:nvSpPr>
            <p:spPr>
              <a:xfrm>
                <a:off x="5425185" y="5765178"/>
                <a:ext cx="381577" cy="353204"/>
              </a:xfrm>
              <a:prstGeom prst="flowChartAlternateProcess">
                <a:avLst/>
              </a:prstGeom>
              <a:solidFill>
                <a:schemeClr val="bg1"/>
              </a:solidFill>
              <a:ln w="12700" cmpd="sng"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18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21" name="Alternate Process 120"/>
              <p:cNvSpPr/>
              <p:nvPr/>
            </p:nvSpPr>
            <p:spPr>
              <a:xfrm>
                <a:off x="4298312" y="5761209"/>
                <a:ext cx="382172" cy="352410"/>
              </a:xfrm>
              <a:prstGeom prst="flowChartAlternateProcess">
                <a:avLst/>
              </a:prstGeom>
              <a:solidFill>
                <a:schemeClr val="bg1"/>
              </a:solidFill>
              <a:ln w="12700" cmpd="sng"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18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23" name="Alternate Process 122"/>
              <p:cNvSpPr/>
              <p:nvPr/>
            </p:nvSpPr>
            <p:spPr>
              <a:xfrm>
                <a:off x="2044567" y="5761209"/>
                <a:ext cx="382172" cy="352410"/>
              </a:xfrm>
              <a:prstGeom prst="flowChartAlternateProcess">
                <a:avLst/>
              </a:prstGeom>
              <a:ln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18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26" name="Alternate Process 125"/>
              <p:cNvSpPr/>
              <p:nvPr/>
            </p:nvSpPr>
            <p:spPr>
              <a:xfrm>
                <a:off x="4298312" y="6994646"/>
                <a:ext cx="382172" cy="353204"/>
              </a:xfrm>
              <a:prstGeom prst="flowChartAlternateProcess">
                <a:avLst/>
              </a:prstGeom>
              <a:solidFill>
                <a:schemeClr val="bg1"/>
              </a:solidFill>
              <a:ln w="12700" cmpd="sng"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18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27" name="Alternate Process 126"/>
              <p:cNvSpPr/>
              <p:nvPr/>
            </p:nvSpPr>
            <p:spPr>
              <a:xfrm>
                <a:off x="3171440" y="6994646"/>
                <a:ext cx="382172" cy="353204"/>
              </a:xfrm>
              <a:prstGeom prst="flowChartAlternateProcess">
                <a:avLst/>
              </a:prstGeom>
              <a:solidFill>
                <a:schemeClr val="bg1"/>
              </a:solidFill>
              <a:ln w="12700" cmpd="sng"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18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28" name="Alternate Process 127"/>
              <p:cNvSpPr/>
              <p:nvPr/>
            </p:nvSpPr>
            <p:spPr>
              <a:xfrm>
                <a:off x="2044567" y="6994646"/>
                <a:ext cx="382172" cy="353204"/>
              </a:xfrm>
              <a:prstGeom prst="flowChartAlternateProcess">
                <a:avLst/>
              </a:prstGeom>
              <a:solidFill>
                <a:schemeClr val="bg1"/>
              </a:solidFill>
              <a:ln w="12700" cmpd="sng">
                <a:prstDash val="dash"/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18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0" name="Alternate Process 129"/>
              <p:cNvSpPr/>
              <p:nvPr/>
            </p:nvSpPr>
            <p:spPr>
              <a:xfrm>
                <a:off x="6544319" y="5778671"/>
                <a:ext cx="382172" cy="352410"/>
              </a:xfrm>
              <a:prstGeom prst="flowChartAlternateProcess">
                <a:avLst/>
              </a:prstGeom>
              <a:ln/>
            </p:spPr>
            <p:style>
              <a:lnRef idx="1">
                <a:schemeClr val="accent5"/>
              </a:lnRef>
              <a:fillRef idx="2">
                <a:schemeClr val="accent5"/>
              </a:fillRef>
              <a:effectRef idx="1">
                <a:schemeClr val="accent5"/>
              </a:effectRef>
              <a:fontRef idx="minor">
                <a:schemeClr val="dk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1800" b="0">
                  <a:solidFill>
                    <a:prstClr val="black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1" name="Alternate Process 130"/>
              <p:cNvSpPr/>
              <p:nvPr/>
            </p:nvSpPr>
            <p:spPr>
              <a:xfrm>
                <a:off x="6544319" y="7010520"/>
                <a:ext cx="382172" cy="352410"/>
              </a:xfrm>
              <a:prstGeom prst="flowChartAlternateProcess">
                <a:avLst/>
              </a:prstGeom>
              <a:ln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en-US" sz="1800" b="0">
                  <a:solidFill>
                    <a:prstClr val="white"/>
                  </a:solidFill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</p:grpSp>
        <p:cxnSp>
          <p:nvCxnSpPr>
            <p:cNvPr id="55" name="Straight Arrow Connector 54"/>
            <p:cNvCxnSpPr>
              <a:stCxn id="123" idx="3"/>
            </p:cNvCxnSpPr>
            <p:nvPr/>
          </p:nvCxnSpPr>
          <p:spPr>
            <a:xfrm>
              <a:off x="2279174" y="5301214"/>
              <a:ext cx="4140200" cy="1082630"/>
            </a:xfrm>
            <a:prstGeom prst="straightConnector1">
              <a:avLst/>
            </a:prstGeom>
            <a:ln w="57150" cmpd="sng">
              <a:solidFill>
                <a:schemeClr val="tx1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TextBox 58"/>
          <p:cNvSpPr txBox="1">
            <a:spLocks noChangeArrowheads="1"/>
          </p:cNvSpPr>
          <p:nvPr/>
        </p:nvSpPr>
        <p:spPr bwMode="auto">
          <a:xfrm>
            <a:off x="2082403" y="3314700"/>
            <a:ext cx="137745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countByValue</a:t>
            </a:r>
          </a:p>
        </p:txBody>
      </p:sp>
      <p:sp>
        <p:nvSpPr>
          <p:cNvPr id="48" name="Rounded Rectangular Callout 47"/>
          <p:cNvSpPr/>
          <p:nvPr/>
        </p:nvSpPr>
        <p:spPr>
          <a:xfrm>
            <a:off x="7172325" y="3657600"/>
            <a:ext cx="1514475" cy="1371600"/>
          </a:xfrm>
          <a:prstGeom prst="wedgeRoundRectCallout">
            <a:avLst>
              <a:gd name="adj1" fmla="val -70614"/>
              <a:gd name="adj2" fmla="val 25902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add</a:t>
            </a: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 the counts from the new batch in the window</a:t>
            </a:r>
          </a:p>
        </p:txBody>
      </p:sp>
      <p:sp>
        <p:nvSpPr>
          <p:cNvPr id="49" name="Rounded Rectangular Callout 48"/>
          <p:cNvSpPr/>
          <p:nvPr/>
        </p:nvSpPr>
        <p:spPr>
          <a:xfrm>
            <a:off x="3571875" y="4457700"/>
            <a:ext cx="1285875" cy="1371600"/>
          </a:xfrm>
          <a:prstGeom prst="wedgeRoundRectCallout">
            <a:avLst>
              <a:gd name="adj1" fmla="val 69304"/>
              <a:gd name="adj2" fmla="val -18336"/>
              <a:gd name="adj3" fmla="val 16667"/>
            </a:avLst>
          </a:prstGeom>
          <a:ln w="57150" cmpd="sng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0" tIns="19202" rIns="0" bIns="19202" anchor="ctr"/>
          <a:lstStyle/>
          <a:p>
            <a:pPr algn="ctr" eaLnBrk="1" hangingPunct="1">
              <a:defRPr/>
            </a:pPr>
            <a:r>
              <a:rPr lang="en-US" sz="180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subtract</a:t>
            </a:r>
            <a:r>
              <a:rPr lang="en-US" sz="1800" b="0" dirty="0">
                <a:solidFill>
                  <a:srgbClr val="000000"/>
                </a:solidFill>
                <a:latin typeface="Gill Sans"/>
                <a:ea typeface="ヒラギノ角ゴ ProN W3"/>
                <a:cs typeface="Gill Sans"/>
                <a:sym typeface="Gill Sans" charset="0"/>
              </a:rPr>
              <a:t> the counts from batch before the window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1685925" y="3695700"/>
            <a:ext cx="4269581" cy="673894"/>
          </a:xfrm>
          <a:prstGeom prst="roundRect">
            <a:avLst/>
          </a:prstGeom>
          <a:noFill/>
          <a:ln w="76200" cmpd="sng">
            <a:solidFill>
              <a:schemeClr val="accent3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8" tIns="45719" rIns="91438" bIns="45719" anchor="ctr"/>
          <a:lstStyle/>
          <a:p>
            <a:pPr algn="ctr" eaLnBrk="1" hangingPunct="1">
              <a:defRPr/>
            </a:pPr>
            <a:endParaRPr lang="en-US" sz="500" b="0">
              <a:solidFill>
                <a:prstClr val="white"/>
              </a:solidFill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56" name="Alternate Process 55"/>
          <p:cNvSpPr/>
          <p:nvPr/>
        </p:nvSpPr>
        <p:spPr bwMode="auto">
          <a:xfrm>
            <a:off x="5278040" y="5118100"/>
            <a:ext cx="381596" cy="352425"/>
          </a:xfrm>
          <a:prstGeom prst="flowChartAlternateProcess">
            <a:avLst/>
          </a:prstGeom>
          <a:ln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38405" tIns="19202" rIns="38405" bIns="19202" anchor="ctr"/>
          <a:lstStyle/>
          <a:p>
            <a:pPr algn="ctr" eaLnBrk="1" hangingPunct="1">
              <a:defRPr/>
            </a:pPr>
            <a:endParaRPr lang="en-US" sz="1800" b="0">
              <a:solidFill>
                <a:prstClr val="white"/>
              </a:solidFill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57" name="TextBox 128"/>
          <p:cNvSpPr txBox="1">
            <a:spLocks noChangeArrowheads="1"/>
          </p:cNvSpPr>
          <p:nvPr/>
        </p:nvSpPr>
        <p:spPr bwMode="auto">
          <a:xfrm>
            <a:off x="583407" y="5061744"/>
            <a:ext cx="102906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tagCounts</a:t>
            </a:r>
          </a:p>
        </p:txBody>
      </p:sp>
    </p:spTree>
    <p:extLst>
      <p:ext uri="{BB962C8B-B14F-4D97-AF65-F5344CB8AC3E}">
        <p14:creationId xmlns:p14="http://schemas.microsoft.com/office/powerpoint/2010/main" val="37743464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 nodeType="afterGroup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44444E-6 L 0.1243 -4.44444E-6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9" grpId="0"/>
      <p:bldP spid="48" grpId="0" animBg="1"/>
      <p:bldP spid="49" grpId="0" animBg="1"/>
      <p:bldP spid="52" grpId="0" animBg="1"/>
      <p:bldP spid="52" grpId="1" animBg="1"/>
      <p:bldP spid="56" grpId="0" animBg="1"/>
      <p:bldP spid="57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b="0" dirty="0" smtClean="0">
                <a:latin typeface="Gill Sans"/>
                <a:cs typeface="Gill Sans"/>
              </a:rPr>
              <a:t>Smart window-based </a:t>
            </a:r>
            <a:r>
              <a:rPr lang="en-US" b="0" i="1" dirty="0" smtClean="0">
                <a:latin typeface="Gill Sans"/>
                <a:cs typeface="Gill Sans"/>
              </a:rPr>
              <a:t>reduce</a:t>
            </a:r>
            <a:endParaRPr lang="en-US" b="0" i="1" dirty="0">
              <a:latin typeface="Gill Sans"/>
              <a:cs typeface="Gill San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/>
          <a:lstStyle/>
          <a:p>
            <a:pPr>
              <a:defRPr/>
            </a:pPr>
            <a:r>
              <a:rPr lang="en-US" sz="2000" dirty="0">
                <a:latin typeface="Gill Sans"/>
                <a:cs typeface="Gill Sans"/>
              </a:rPr>
              <a:t>Technique to incrementally compute count generalizes to many reduce operations</a:t>
            </a:r>
          </a:p>
          <a:p>
            <a:pPr lvl="1">
              <a:defRPr/>
            </a:pPr>
            <a:r>
              <a:rPr lang="en-US" dirty="0">
                <a:latin typeface="Gill Sans"/>
                <a:cs typeface="Gill Sans"/>
              </a:rPr>
              <a:t>Need a function to “inverse reduce” (“subtract” for counting)</a:t>
            </a:r>
          </a:p>
          <a:p>
            <a:pPr lvl="1">
              <a:defRPr/>
            </a:pPr>
            <a:endParaRPr lang="en-US" dirty="0">
              <a:latin typeface="Gill Sans"/>
              <a:cs typeface="Gill Sans"/>
            </a:endParaRPr>
          </a:p>
          <a:p>
            <a:pPr>
              <a:defRPr/>
            </a:pPr>
            <a:r>
              <a:rPr lang="en-US" sz="2000" dirty="0">
                <a:latin typeface="Gill Sans"/>
                <a:cs typeface="Gill Sans"/>
              </a:rPr>
              <a:t>Could have implemented counting as:</a:t>
            </a:r>
            <a:endParaRPr lang="en-US" sz="240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marL="0" indent="0">
              <a:buNone/>
              <a:defRPr/>
            </a:pPr>
            <a:r>
              <a:rPr lang="en-US" sz="2400" dirty="0">
                <a:solidFill>
                  <a:srgbClr val="C61B1B"/>
                </a:solidFill>
                <a:latin typeface="Gill Sans"/>
                <a:cs typeface="Gill Sans"/>
              </a:rPr>
              <a:t>	</a:t>
            </a:r>
            <a:r>
              <a:rPr lang="en-US" dirty="0" err="1">
                <a:solidFill>
                  <a:srgbClr val="C61B1B"/>
                </a:solidFill>
                <a:latin typeface="Gill Sans"/>
                <a:cs typeface="Gill Sans"/>
              </a:rPr>
              <a:t>hashTags</a:t>
            </a:r>
            <a:r>
              <a:rPr lang="en-US" dirty="0" err="1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r>
              <a:rPr lang="en-US" dirty="0" err="1">
                <a:solidFill>
                  <a:srgbClr val="0D8BE6"/>
                </a:solidFill>
                <a:latin typeface="Gill Sans"/>
                <a:cs typeface="Gill Sans"/>
              </a:rPr>
              <a:t>reduceByKeyAndWindow</a:t>
            </a:r>
            <a:r>
              <a:rPr lang="en-US" dirty="0">
                <a:solidFill>
                  <a:srgbClr val="000000"/>
                </a:solidFill>
                <a:latin typeface="Gill Sans"/>
                <a:cs typeface="Gill Sans"/>
              </a:rPr>
              <a:t>(_ + _, _ - _, Minutes(1), …)</a:t>
            </a:r>
          </a:p>
          <a:p>
            <a:pPr marL="0" indent="0">
              <a:buNone/>
              <a:defRPr/>
            </a:pPr>
            <a:endParaRPr lang="en-US" dirty="0" smtClean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472361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2971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Integrating Batch and Online Processing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30831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286000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A domain-specific language (in </a:t>
            </a:r>
            <a:r>
              <a:rPr lang="en-US" sz="2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Scala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) designed</a:t>
            </a: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to integrate batch and online MapReduce computations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summingbird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74" y="152400"/>
            <a:ext cx="3248526" cy="20574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895600" y="921603"/>
            <a:ext cx="464820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4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Summingbird</a:t>
            </a:r>
            <a:endParaRPr lang="en-US" sz="4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770293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Idea #1: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Algebraic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structures provide the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basis for </a:t>
            </a:r>
            <a:b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seamless integration of batch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and online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processing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6388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Probabilistic data structures as monoids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1816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Idea 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#2: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For many tasks, close enough is good enough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687034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81000" y="1219200"/>
            <a:ext cx="2286000" cy="5847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“map”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90600" y="2131873"/>
            <a:ext cx="7467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flatMap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[T, U](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fn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: T =&gt; List[U]): List[U]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90600" y="2983468"/>
            <a:ext cx="7467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is-IS" sz="2000" b="0" dirty="0">
                <a:solidFill>
                  <a:schemeClr val="bg1"/>
                </a:solidFill>
                <a:latin typeface="Andale Mono"/>
                <a:cs typeface="Andale Mono"/>
              </a:rPr>
              <a:t>map[T, U](fn: T =&gt; U): List[U]</a:t>
            </a:r>
            <a:endParaRPr lang="en-US" sz="2000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90600" y="3745468"/>
            <a:ext cx="7467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filter[T](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fn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: T =&gt; Boolean): List[T]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90600" y="5421868"/>
            <a:ext cx="7467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endParaRPr lang="en-US" sz="2000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" y="228600"/>
            <a:ext cx="86868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600" b="0" dirty="0" smtClean="0">
                <a:solidFill>
                  <a:schemeClr val="bg1"/>
                </a:solidFill>
                <a:latin typeface="Gill Sans"/>
                <a:cs typeface="Gill Sans"/>
              </a:rPr>
              <a:t>Batch and Online MapReduce </a:t>
            </a:r>
            <a:endParaRPr lang="en-US" sz="36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4520624"/>
            <a:ext cx="2286000" cy="5847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“reduce”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822336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  <p:bldP spid="7" grpId="0"/>
      <p:bldP spid="9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533400" y="1706940"/>
            <a:ext cx="38862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Semigroup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 = (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 , </a:t>
            </a:r>
            <a:r>
              <a:rPr lang="en-US" sz="28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)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143000" y="2133600"/>
            <a:ext cx="63246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: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×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→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800" b="0" dirty="0" err="1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s.t.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800" b="0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8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65093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Idea #1: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 Algebraic 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</a:rPr>
              <a:t>structures provide the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basis for </a:t>
            </a:r>
            <a:b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seamless integration of batch 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</a:rPr>
              <a:t>and online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processing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057400" y="2600980"/>
            <a:ext cx="5715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(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r>
              <a:rPr lang="en-US" sz="28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(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3400" y="3307140"/>
            <a:ext cx="74676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Monoid</a:t>
            </a:r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= </a:t>
            </a:r>
            <a:r>
              <a:rPr lang="en-US" sz="28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Semigroup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 + identity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33400" y="4450140"/>
            <a:ext cx="82296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Commutative </a:t>
            </a:r>
            <a:r>
              <a:rPr lang="en-US" sz="28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Monoid</a:t>
            </a:r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= </a:t>
            </a:r>
            <a:r>
              <a:rPr lang="en-US" sz="28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 + </a:t>
            </a:r>
            <a:r>
              <a:rPr lang="en-US" sz="28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commutativity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143000" y="3743980"/>
            <a:ext cx="63246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l-GR" sz="2800" b="0" i="1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800" b="0" dirty="0" err="1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s.t.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, </a:t>
            </a:r>
            <a:r>
              <a:rPr lang="el-GR" sz="28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8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800" b="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l-GR" sz="28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m,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∀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8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143000" y="4886980"/>
            <a:ext cx="63246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8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M, </a:t>
            </a:r>
            <a:r>
              <a:rPr lang="en-US" sz="28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8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8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8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0" y="61722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Simplest example:  integers with + (addition)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417890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10" grpId="0"/>
      <p:bldP spid="15" grpId="0"/>
      <p:bldP spid="16" grpId="0"/>
      <p:bldP spid="17" grpId="0"/>
      <p:bldP spid="18" grpId="0"/>
      <p:bldP spid="19" grpId="0"/>
      <p:bldP spid="2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4048780"/>
            <a:ext cx="533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 a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b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c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d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e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f 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4290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You can put the parentheses anywhere!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67400" y="4048780"/>
            <a:ext cx="2667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Batch = Hadoop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867400" y="4942820"/>
            <a:ext cx="23622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Mini-batches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867400" y="4485620"/>
            <a:ext cx="29718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Online = Storm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686580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Summingbird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values must be at least </a:t>
            </a:r>
            <a:r>
              <a:rPr lang="en-US" sz="2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semigroups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/>
            </a:r>
            <a:b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(most are commutative monoids in practice)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5800" y="4485620"/>
            <a:ext cx="533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((((( a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b )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c )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d )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e )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f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5800" y="4953000"/>
            <a:ext cx="533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((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b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c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)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( d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e </a:t>
            </a:r>
            <a:r>
              <a:rPr lang="en-US" sz="2800" b="0" dirty="0">
                <a:solidFill>
                  <a:schemeClr val="bg1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f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))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65093"/>
            <a:ext cx="914400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Idea #1: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Algebraic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structures provide the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basis for </a:t>
            </a:r>
            <a:b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seamless integration of batch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and online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processing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29718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Power of associativity =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 rot="21195999">
            <a:off x="1302661" y="5729961"/>
            <a:ext cx="6788599" cy="58477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Results are exactly the same!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946421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  <p:bldP spid="9" grpId="0"/>
      <p:bldP spid="11" grpId="0"/>
      <p:bldP spid="12" grpId="0"/>
      <p:bldP spid="16" grpId="0"/>
      <p:bldP spid="1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533400"/>
            <a:ext cx="57150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def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[P &lt;: Platform[P]]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(source: Producer[P, String],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store: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P#Store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Long]) =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source.flatMap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 sentence =&gt;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toWords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(sentence).map(_ -&gt; 1L)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}.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(store)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3400" y="2893873"/>
            <a:ext cx="73914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Scalding.run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[Scalding](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Scalding.source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[Tweet]("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source_data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"),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Scalding.store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Long]("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count_out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")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33400" y="5029200"/>
            <a:ext cx="57150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Storm.run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[Storm](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new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TweetSpout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(),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new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MemcacheStore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28600" y="86380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Summingbird</a:t>
            </a:r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 Word Count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" y="2436673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Run on Scalding (Cascading/Hadoop)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" y="4570273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Run on Storm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943600" y="361890"/>
            <a:ext cx="26670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where data comes from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324600" y="685800"/>
            <a:ext cx="2514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where data goes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858000" y="1219200"/>
            <a:ext cx="1066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“map”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629400" y="1828800"/>
            <a:ext cx="12192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“reduce”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Arrow Connector 14"/>
          <p:cNvCxnSpPr/>
          <p:nvPr/>
        </p:nvCxnSpPr>
        <p:spPr bwMode="auto">
          <a:xfrm flipH="1">
            <a:off x="4876800" y="685800"/>
            <a:ext cx="10668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>
            <a:off x="4953000" y="914400"/>
            <a:ext cx="13716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 bwMode="auto">
          <a:xfrm flipH="1">
            <a:off x="5486400" y="1447800"/>
            <a:ext cx="13716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13" idx="1"/>
          </p:cNvCxnSpPr>
          <p:nvPr/>
        </p:nvCxnSpPr>
        <p:spPr bwMode="auto">
          <a:xfrm flipH="1">
            <a:off x="3505200" y="2028855"/>
            <a:ext cx="3124200" cy="104745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6248400" y="2876490"/>
            <a:ext cx="20574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read from HDFS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/>
          <p:nvPr/>
        </p:nvCxnSpPr>
        <p:spPr bwMode="auto">
          <a:xfrm flipH="1">
            <a:off x="5791200" y="3200400"/>
            <a:ext cx="4572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010400" y="4171890"/>
            <a:ext cx="1828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write to HDFS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>
            <a:stCxn id="25" idx="1"/>
          </p:cNvCxnSpPr>
          <p:nvPr/>
        </p:nvCxnSpPr>
        <p:spPr bwMode="auto">
          <a:xfrm flipH="1" flipV="1">
            <a:off x="6019800" y="4114801"/>
            <a:ext cx="990600" cy="25714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3962400" y="5029200"/>
            <a:ext cx="29718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read from message queue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1" name="Straight Arrow Connector 30"/>
          <p:cNvCxnSpPr/>
          <p:nvPr/>
        </p:nvCxnSpPr>
        <p:spPr bwMode="auto">
          <a:xfrm flipH="1">
            <a:off x="3505200" y="5353110"/>
            <a:ext cx="457200" cy="304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6477000" y="6229289"/>
            <a:ext cx="21336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write to KV store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3" name="Straight Arrow Connector 32"/>
          <p:cNvCxnSpPr>
            <a:stCxn id="32" idx="1"/>
          </p:cNvCxnSpPr>
          <p:nvPr/>
        </p:nvCxnSpPr>
        <p:spPr bwMode="auto">
          <a:xfrm flipH="1" flipV="1">
            <a:off x="5486400" y="6172200"/>
            <a:ext cx="990600" cy="257144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21872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  <p:bldP spid="11" grpId="0"/>
      <p:bldP spid="12" grpId="0"/>
      <p:bldP spid="13" grpId="0"/>
      <p:bldP spid="23" grpId="0"/>
      <p:bldP spid="25" grpId="0"/>
      <p:bldP spid="30" grpId="0"/>
      <p:bldP spid="32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371600" y="3838640"/>
            <a:ext cx="2743200" cy="2409760"/>
            <a:chOff x="1314450" y="476251"/>
            <a:chExt cx="2743200" cy="2409760"/>
          </a:xfrm>
        </p:grpSpPr>
        <p:cxnSp>
          <p:nvCxnSpPr>
            <p:cNvPr id="2" name="Straight Arrow Connector 20"/>
            <p:cNvCxnSpPr>
              <a:cxnSpLocks noChangeShapeType="1"/>
              <a:stCxn id="11" idx="2"/>
              <a:endCxn id="8" idx="0"/>
            </p:cNvCxnSpPr>
            <p:nvPr/>
          </p:nvCxnSpPr>
          <p:spPr bwMode="auto">
            <a:xfrm>
              <a:off x="1771650" y="781051"/>
              <a:ext cx="1761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" name="Straight Arrow Connector 22"/>
            <p:cNvCxnSpPr>
              <a:cxnSpLocks noChangeShapeType="1"/>
              <a:stCxn id="12" idx="2"/>
              <a:endCxn id="9" idx="0"/>
            </p:cNvCxnSpPr>
            <p:nvPr/>
          </p:nvCxnSpPr>
          <p:spPr bwMode="auto">
            <a:xfrm>
              <a:off x="2686050" y="781051"/>
              <a:ext cx="1761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4" name="Straight Arrow Connector 28"/>
            <p:cNvCxnSpPr>
              <a:cxnSpLocks noChangeShapeType="1"/>
              <a:stCxn id="13" idx="2"/>
              <a:endCxn id="10" idx="0"/>
            </p:cNvCxnSpPr>
            <p:nvPr/>
          </p:nvCxnSpPr>
          <p:spPr bwMode="auto">
            <a:xfrm>
              <a:off x="3600450" y="781051"/>
              <a:ext cx="0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5" name="Straight Arrow Connector 4"/>
            <p:cNvCxnSpPr>
              <a:cxnSpLocks noChangeShapeType="1"/>
              <a:stCxn id="8" idx="2"/>
            </p:cNvCxnSpPr>
            <p:nvPr/>
          </p:nvCxnSpPr>
          <p:spPr bwMode="auto">
            <a:xfrm>
              <a:off x="1773411" y="1377951"/>
              <a:ext cx="274900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6" name="Straight Arrow Connector 5"/>
            <p:cNvCxnSpPr>
              <a:cxnSpLocks noChangeShapeType="1"/>
              <a:stCxn id="9" idx="2"/>
              <a:endCxn id="18" idx="0"/>
            </p:cNvCxnSpPr>
            <p:nvPr/>
          </p:nvCxnSpPr>
          <p:spPr bwMode="auto">
            <a:xfrm flipH="1">
              <a:off x="2232372" y="1377951"/>
              <a:ext cx="455439" cy="59391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7" name="Straight Arrow Connector 6"/>
            <p:cNvCxnSpPr>
              <a:cxnSpLocks noChangeShapeType="1"/>
              <a:stCxn id="10" idx="2"/>
            </p:cNvCxnSpPr>
            <p:nvPr/>
          </p:nvCxnSpPr>
          <p:spPr bwMode="auto">
            <a:xfrm flipH="1">
              <a:off x="3345574" y="1377951"/>
              <a:ext cx="254876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8" name="Rounded Rectangle 7"/>
            <p:cNvSpPr/>
            <p:nvPr/>
          </p:nvSpPr>
          <p:spPr bwMode="auto">
            <a:xfrm>
              <a:off x="1392411" y="1073151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9" name="Rounded Rectangle 8"/>
            <p:cNvSpPr/>
            <p:nvPr/>
          </p:nvSpPr>
          <p:spPr bwMode="auto">
            <a:xfrm>
              <a:off x="2306811" y="1073151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0" name="Rounded Rectangle 9"/>
            <p:cNvSpPr/>
            <p:nvPr/>
          </p:nvSpPr>
          <p:spPr bwMode="auto">
            <a:xfrm>
              <a:off x="3219450" y="1073151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1" name="Rectangle 10"/>
            <p:cNvSpPr/>
            <p:nvPr/>
          </p:nvSpPr>
          <p:spPr bwMode="auto">
            <a:xfrm>
              <a:off x="1314450" y="47625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Input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2" name="Rectangle 11"/>
            <p:cNvSpPr/>
            <p:nvPr/>
          </p:nvSpPr>
          <p:spPr bwMode="auto">
            <a:xfrm>
              <a:off x="2228850" y="47625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Input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3" name="Rectangle 12"/>
            <p:cNvSpPr/>
            <p:nvPr/>
          </p:nvSpPr>
          <p:spPr bwMode="auto">
            <a:xfrm>
              <a:off x="3143250" y="47625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Input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4" name="Straight Arrow Connector 13"/>
            <p:cNvCxnSpPr>
              <a:cxnSpLocks noChangeShapeType="1"/>
              <a:stCxn id="8" idx="2"/>
            </p:cNvCxnSpPr>
            <p:nvPr/>
          </p:nvCxnSpPr>
          <p:spPr bwMode="auto">
            <a:xfrm>
              <a:off x="1773411" y="1377951"/>
              <a:ext cx="1162501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Straight Arrow Connector 14"/>
            <p:cNvCxnSpPr>
              <a:cxnSpLocks noChangeShapeType="1"/>
              <a:stCxn id="9" idx="2"/>
              <a:endCxn id="19" idx="0"/>
            </p:cNvCxnSpPr>
            <p:nvPr/>
          </p:nvCxnSpPr>
          <p:spPr bwMode="auto">
            <a:xfrm>
              <a:off x="2687811" y="1377951"/>
              <a:ext cx="458961" cy="593911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Straight Arrow Connector 20"/>
            <p:cNvCxnSpPr>
              <a:cxnSpLocks noChangeShapeType="1"/>
              <a:stCxn id="18" idx="2"/>
              <a:endCxn id="20" idx="0"/>
            </p:cNvCxnSpPr>
            <p:nvPr/>
          </p:nvCxnSpPr>
          <p:spPr bwMode="auto">
            <a:xfrm flipH="1">
              <a:off x="2230611" y="2276662"/>
              <a:ext cx="1761" cy="30454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Straight Arrow Connector 22"/>
            <p:cNvCxnSpPr>
              <a:cxnSpLocks noChangeShapeType="1"/>
              <a:stCxn id="19" idx="2"/>
              <a:endCxn id="21" idx="0"/>
            </p:cNvCxnSpPr>
            <p:nvPr/>
          </p:nvCxnSpPr>
          <p:spPr bwMode="auto">
            <a:xfrm flipH="1">
              <a:off x="3145011" y="2276662"/>
              <a:ext cx="1761" cy="304549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Rounded Rectangle 17"/>
            <p:cNvSpPr/>
            <p:nvPr/>
          </p:nvSpPr>
          <p:spPr bwMode="auto">
            <a:xfrm>
              <a:off x="1851372" y="1971862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Reduce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19" name="Rounded Rectangle 18"/>
            <p:cNvSpPr/>
            <p:nvPr/>
          </p:nvSpPr>
          <p:spPr bwMode="auto">
            <a:xfrm>
              <a:off x="2765772" y="1971862"/>
              <a:ext cx="762000" cy="304800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Reduce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0" name="Rectangle 19"/>
            <p:cNvSpPr/>
            <p:nvPr/>
          </p:nvSpPr>
          <p:spPr bwMode="auto">
            <a:xfrm>
              <a:off x="1773411" y="258121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Output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21" name="Rectangle 20"/>
            <p:cNvSpPr/>
            <p:nvPr/>
          </p:nvSpPr>
          <p:spPr bwMode="auto">
            <a:xfrm>
              <a:off x="2687811" y="2581211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Output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22" name="Straight Arrow Connector 21"/>
            <p:cNvCxnSpPr>
              <a:cxnSpLocks noChangeShapeType="1"/>
              <a:stCxn id="10" idx="2"/>
            </p:cNvCxnSpPr>
            <p:nvPr/>
          </p:nvCxnSpPr>
          <p:spPr bwMode="auto">
            <a:xfrm flipH="1">
              <a:off x="2430662" y="1377951"/>
              <a:ext cx="1169788" cy="58334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7" name="Group 46"/>
          <p:cNvGrpSpPr/>
          <p:nvPr/>
        </p:nvGrpSpPr>
        <p:grpSpPr>
          <a:xfrm>
            <a:off x="5144919" y="3839181"/>
            <a:ext cx="2551281" cy="2396606"/>
            <a:chOff x="5222943" y="476792"/>
            <a:chExt cx="2551281" cy="2396606"/>
          </a:xfrm>
        </p:grpSpPr>
        <p:cxnSp>
          <p:nvCxnSpPr>
            <p:cNvPr id="24" name="Straight Arrow Connector 20"/>
            <p:cNvCxnSpPr>
              <a:cxnSpLocks noChangeShapeType="1"/>
              <a:stCxn id="30" idx="2"/>
              <a:endCxn id="38" idx="7"/>
            </p:cNvCxnSpPr>
            <p:nvPr/>
          </p:nvCxnSpPr>
          <p:spPr bwMode="auto">
            <a:xfrm flipH="1">
              <a:off x="5492127" y="781592"/>
              <a:ext cx="801140" cy="36698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5" name="Straight Arrow Connector 22"/>
            <p:cNvCxnSpPr>
              <a:cxnSpLocks noChangeShapeType="1"/>
              <a:stCxn id="30" idx="2"/>
            </p:cNvCxnSpPr>
            <p:nvPr/>
          </p:nvCxnSpPr>
          <p:spPr bwMode="auto">
            <a:xfrm>
              <a:off x="6293267" y="781592"/>
              <a:ext cx="1761" cy="29210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6" name="Straight Arrow Connector 28"/>
            <p:cNvCxnSpPr>
              <a:cxnSpLocks noChangeShapeType="1"/>
              <a:stCxn id="30" idx="2"/>
              <a:endCxn id="39" idx="1"/>
            </p:cNvCxnSpPr>
            <p:nvPr/>
          </p:nvCxnSpPr>
          <p:spPr bwMode="auto">
            <a:xfrm>
              <a:off x="6293267" y="781592"/>
              <a:ext cx="802900" cy="338285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7" name="Straight Arrow Connector 26"/>
            <p:cNvCxnSpPr>
              <a:cxnSpLocks noChangeShapeType="1"/>
              <a:stCxn id="38" idx="4"/>
              <a:endCxn id="41" idx="1"/>
            </p:cNvCxnSpPr>
            <p:nvPr/>
          </p:nvCxnSpPr>
          <p:spPr bwMode="auto">
            <a:xfrm>
              <a:off x="5380628" y="1417756"/>
              <a:ext cx="343939" cy="58972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8" name="Straight Arrow Connector 27"/>
            <p:cNvCxnSpPr>
              <a:cxnSpLocks noChangeShapeType="1"/>
              <a:stCxn id="36" idx="3"/>
            </p:cNvCxnSpPr>
            <p:nvPr/>
          </p:nvCxnSpPr>
          <p:spPr bwMode="auto">
            <a:xfrm flipH="1">
              <a:off x="5839590" y="1342876"/>
              <a:ext cx="343938" cy="62952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29" name="Straight Arrow Connector 28"/>
            <p:cNvCxnSpPr>
              <a:cxnSpLocks noChangeShapeType="1"/>
              <a:stCxn id="39" idx="4"/>
              <a:endCxn id="40" idx="7"/>
            </p:cNvCxnSpPr>
            <p:nvPr/>
          </p:nvCxnSpPr>
          <p:spPr bwMode="auto">
            <a:xfrm flipH="1">
              <a:off x="6861966" y="1389061"/>
              <a:ext cx="345701" cy="640363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0" name="Rectangle 29"/>
            <p:cNvSpPr/>
            <p:nvPr/>
          </p:nvSpPr>
          <p:spPr bwMode="auto">
            <a:xfrm>
              <a:off x="5836067" y="476792"/>
              <a:ext cx="914400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Spout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31" name="Straight Arrow Connector 30"/>
            <p:cNvCxnSpPr>
              <a:cxnSpLocks noChangeShapeType="1"/>
              <a:stCxn id="38" idx="5"/>
              <a:endCxn id="40" idx="1"/>
            </p:cNvCxnSpPr>
            <p:nvPr/>
          </p:nvCxnSpPr>
          <p:spPr bwMode="auto">
            <a:xfrm>
              <a:off x="5492127" y="1371571"/>
              <a:ext cx="1146840" cy="657853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2" name="Straight Arrow Connector 31"/>
            <p:cNvCxnSpPr>
              <a:cxnSpLocks noChangeShapeType="1"/>
              <a:stCxn id="36" idx="5"/>
              <a:endCxn id="40" idx="0"/>
            </p:cNvCxnSpPr>
            <p:nvPr/>
          </p:nvCxnSpPr>
          <p:spPr bwMode="auto">
            <a:xfrm>
              <a:off x="6406527" y="1342876"/>
              <a:ext cx="343940" cy="640363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3" name="Straight Arrow Connector 20"/>
            <p:cNvCxnSpPr>
              <a:cxnSpLocks noChangeShapeType="1"/>
              <a:stCxn id="41" idx="4"/>
            </p:cNvCxnSpPr>
            <p:nvPr/>
          </p:nvCxnSpPr>
          <p:spPr bwMode="auto">
            <a:xfrm>
              <a:off x="5836067" y="2276662"/>
              <a:ext cx="1762" cy="305090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4" name="Straight Arrow Connector 22"/>
            <p:cNvCxnSpPr>
              <a:cxnSpLocks noChangeShapeType="1"/>
              <a:stCxn id="40" idx="4"/>
            </p:cNvCxnSpPr>
            <p:nvPr/>
          </p:nvCxnSpPr>
          <p:spPr bwMode="auto">
            <a:xfrm>
              <a:off x="6750467" y="2298608"/>
              <a:ext cx="1762" cy="283144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35" name="Straight Arrow Connector 34"/>
            <p:cNvCxnSpPr>
              <a:cxnSpLocks noChangeShapeType="1"/>
              <a:stCxn id="39" idx="3"/>
              <a:endCxn id="41" idx="7"/>
            </p:cNvCxnSpPr>
            <p:nvPr/>
          </p:nvCxnSpPr>
          <p:spPr bwMode="auto">
            <a:xfrm flipH="1">
              <a:off x="5947566" y="1342876"/>
              <a:ext cx="1148601" cy="66460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36" name="Oval 35"/>
            <p:cNvSpPr/>
            <p:nvPr/>
          </p:nvSpPr>
          <p:spPr>
            <a:xfrm>
              <a:off x="6137343" y="1073692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492127" y="1107607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5222943" y="1102387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7049982" y="1073692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6592782" y="1983239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5678382" y="1961293"/>
              <a:ext cx="315369" cy="31536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0">
                <a:solidFill>
                  <a:schemeClr val="bg1"/>
                </a:solidFill>
              </a:endParaRPr>
            </a:p>
          </p:txBody>
        </p:sp>
        <p:sp>
          <p:nvSpPr>
            <p:cNvPr id="42" name="Rectangle 41"/>
            <p:cNvSpPr/>
            <p:nvPr/>
          </p:nvSpPr>
          <p:spPr bwMode="auto">
            <a:xfrm>
              <a:off x="5615023" y="2568598"/>
              <a:ext cx="1434959" cy="304800"/>
            </a:xfrm>
            <a:prstGeom prst="rect">
              <a:avLst/>
            </a:prstGeom>
            <a:solidFill>
              <a:srgbClr val="FFFFFF">
                <a:lumMod val="85000"/>
              </a:srgb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Arial"/>
                  <a:ea typeface="ＭＳ Ｐゴシック"/>
                  <a:cs typeface="Arial"/>
                </a:rPr>
                <a:t>memcached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424431" y="1107607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324386" y="1110010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5947283" y="1997611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847238" y="2000014"/>
              <a:ext cx="449838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b="0" dirty="0" smtClean="0">
                  <a:solidFill>
                    <a:schemeClr val="bg1"/>
                  </a:solidFill>
                  <a:latin typeface="Arial"/>
                  <a:cs typeface="Arial"/>
                </a:rPr>
                <a:t>Bolt</a:t>
              </a:r>
              <a:endParaRPr lang="en-US" sz="1200" b="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pic>
        <p:nvPicPr>
          <p:cNvPr id="48" name="Picture 47" descr="summingbird-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9474" y="381000"/>
            <a:ext cx="3248526" cy="2057400"/>
          </a:xfrm>
          <a:prstGeom prst="rect">
            <a:avLst/>
          </a:prstGeom>
        </p:spPr>
      </p:pic>
      <p:sp>
        <p:nvSpPr>
          <p:cNvPr id="49" name="Right Arrow 48"/>
          <p:cNvSpPr/>
          <p:nvPr/>
        </p:nvSpPr>
        <p:spPr bwMode="auto">
          <a:xfrm rot="7101217">
            <a:off x="3143222" y="2716893"/>
            <a:ext cx="914400" cy="762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0" name="Right Arrow 49"/>
          <p:cNvSpPr/>
          <p:nvPr/>
        </p:nvSpPr>
        <p:spPr bwMode="auto">
          <a:xfrm rot="14498783" flipH="1">
            <a:off x="5048223" y="2716893"/>
            <a:ext cx="914400" cy="762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731667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 animBg="1"/>
      <p:bldP spid="50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676400"/>
            <a:ext cx="9144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“Boring” monoids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4485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addition, multiplication, max, min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8956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moments (mean, variance, etc.)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3629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sets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2773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hashmaps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 with </a:t>
            </a:r>
            <a:r>
              <a:rPr lang="en-US" sz="28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 values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269050">
            <a:off x="0" y="5392700"/>
            <a:ext cx="9144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0" dirty="0" smtClean="0">
                <a:solidFill>
                  <a:srgbClr val="FF0000"/>
                </a:solidFill>
                <a:latin typeface="Gill Sans"/>
                <a:cs typeface="Gill Sans"/>
              </a:rPr>
              <a:t>More interesting monoids?</a:t>
            </a:r>
            <a:endParaRPr lang="en-US" sz="36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20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tuples of monoids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855779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02590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0" y="3149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rgbClr val="FF0000"/>
                </a:solidFill>
                <a:latin typeface="Gill Sans"/>
                <a:cs typeface="Gill Sans"/>
              </a:rPr>
              <a:t>Idea 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#2: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For many tasks, close enough is good enough!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1792069"/>
            <a:ext cx="9144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0" dirty="0" smtClean="0">
                <a:solidFill>
                  <a:schemeClr val="bg1"/>
                </a:solidFill>
                <a:latin typeface="Gill Sans"/>
                <a:cs typeface="Gill Sans"/>
              </a:rPr>
              <a:t>“Interesting” monoids</a:t>
            </a:r>
            <a:endParaRPr lang="en-US" sz="36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4485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Bloom filters (set membership)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29057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HyperLogLog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counters (cardinality estimation)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33629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Count-min sketches (event counts)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50393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1. Variations on hashing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54965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2. Bounded error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0" y="45720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>
                <a:solidFill>
                  <a:schemeClr val="bg1"/>
                </a:solidFill>
                <a:latin typeface="Gill Sans"/>
                <a:cs typeface="Gill Sans"/>
              </a:rPr>
              <a:t>Common features</a:t>
            </a:r>
            <a:endParaRPr lang="en-US" sz="28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044598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  <p:bldP spid="12" grpId="0"/>
      <p:bldP spid="13" grpId="0"/>
      <p:bldP spid="18" grpId="0"/>
      <p:bldP spid="19" grpId="0"/>
      <p:bldP spid="20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1066800"/>
            <a:ext cx="9144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b="0" dirty="0" smtClean="0">
                <a:solidFill>
                  <a:schemeClr val="bg1"/>
                </a:solidFill>
                <a:latin typeface="Gill Sans"/>
                <a:cs typeface="Gill Sans"/>
              </a:rPr>
              <a:t>Cheat sheet</a:t>
            </a:r>
            <a:endParaRPr lang="en-US" sz="36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09600" y="2667000"/>
            <a:ext cx="2667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Set membership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09600" y="3286780"/>
            <a:ext cx="2667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Set cardinality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9600" y="3896380"/>
            <a:ext cx="2667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Frequency count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733800" y="2667000"/>
            <a:ext cx="12192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set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733800" y="3276600"/>
            <a:ext cx="12192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set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733800" y="3896380"/>
            <a:ext cx="1676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hashmap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562601" y="2667000"/>
            <a:ext cx="25908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Bloom filter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2601" y="3276600"/>
            <a:ext cx="31242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hyperloglog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counter 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562600" y="3896380"/>
            <a:ext cx="35052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count-min sketches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733800" y="2057400"/>
            <a:ext cx="12192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Exact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562600" y="2057400"/>
            <a:ext cx="25908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Approximate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6691697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57200" y="1522273"/>
            <a:ext cx="7924800" cy="175432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def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[P &lt;: Platform[P]]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(source: Producer[P, Query],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store: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P#Store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[Long, 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Map[String, Long]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]) =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source.flatMap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 query =&gt;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query.getHour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, Map(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query.getQuery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-&gt; 1L))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}.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(store)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200" y="4102893"/>
            <a:ext cx="83058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def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wordCount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[P &lt;: Platform[P]]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(source: Producer[P, Query],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store: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P#Store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[Long, 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SketchMap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[String, Long]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])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(implicit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countMonoid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: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SketchMapMonoid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[String, Long]) =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source.flatMap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{ query =&gt;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query.getHour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,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   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countMonoid.create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((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query.getQuery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, 1L)))</a:t>
            </a:r>
          </a:p>
          <a:p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    }.</a:t>
            </a:r>
            <a:r>
              <a:rPr lang="en-US" sz="1800" b="0" dirty="0" err="1">
                <a:solidFill>
                  <a:schemeClr val="bg1"/>
                </a:solidFill>
                <a:latin typeface="Andale Mono"/>
                <a:cs typeface="Andale Mono"/>
              </a:rPr>
              <a:t>sumByKey</a:t>
            </a:r>
            <a:r>
              <a:rPr lang="en-US" sz="1800" b="0" dirty="0">
                <a:solidFill>
                  <a:schemeClr val="bg1"/>
                </a:solidFill>
                <a:latin typeface="Andale Mono"/>
                <a:cs typeface="Andale Mono"/>
              </a:rPr>
              <a:t>(store)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28600" y="924580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Exact with </a:t>
            </a:r>
            <a:r>
              <a:rPr lang="en-US" sz="2800" b="0" dirty="0" err="1" smtClean="0">
                <a:solidFill>
                  <a:srgbClr val="000090"/>
                </a:solidFill>
                <a:latin typeface="Gill Sans"/>
                <a:cs typeface="Gill Sans"/>
              </a:rPr>
              <a:t>hashmaps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286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Task: count queries by hour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" y="3505200"/>
            <a:ext cx="62484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rgbClr val="000090"/>
                </a:solidFill>
                <a:latin typeface="Gill Sans"/>
                <a:cs typeface="Gill Sans"/>
              </a:rPr>
              <a:t>Approximate with CMS</a:t>
            </a:r>
            <a:endParaRPr lang="en-US" sz="2800" b="0" dirty="0">
              <a:solidFill>
                <a:srgbClr val="00009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353364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8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0" y="572869"/>
            <a:ext cx="9144000" cy="64633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3600" dirty="0" smtClean="0">
                <a:solidFill>
                  <a:schemeClr val="bg1"/>
                </a:solidFill>
                <a:latin typeface="Gill Sans"/>
                <a:cs typeface="Gill Sans"/>
              </a:rPr>
              <a:t>Hybrid Online/Batch Processing</a:t>
            </a:r>
            <a:endParaRPr lang="en-US" sz="36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" name="Straight Arrow Connector 3"/>
          <p:cNvCxnSpPr>
            <a:cxnSpLocks noChangeShapeType="1"/>
          </p:cNvCxnSpPr>
          <p:nvPr/>
        </p:nvCxnSpPr>
        <p:spPr bwMode="auto">
          <a:xfrm>
            <a:off x="1079131" y="3392523"/>
            <a:ext cx="5264774" cy="0"/>
          </a:xfrm>
          <a:prstGeom prst="straightConnector1">
            <a:avLst/>
          </a:prstGeom>
          <a:noFill/>
          <a:ln w="25400">
            <a:solidFill>
              <a:schemeClr val="bg1"/>
            </a:solidFill>
            <a:prstDash val="dash"/>
            <a:round/>
            <a:headEnd type="none"/>
            <a:tailEnd type="non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5" name="Rectangle 4"/>
          <p:cNvSpPr/>
          <p:nvPr/>
        </p:nvSpPr>
        <p:spPr bwMode="auto">
          <a:xfrm>
            <a:off x="5126592" y="2189611"/>
            <a:ext cx="1426607" cy="5229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online results</a:t>
            </a:r>
            <a:r>
              <a:rPr lang="en-US" sz="1200" b="0" kern="0" dirty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/>
            </a:r>
            <a:b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</a:b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key-value store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5154580" y="4092736"/>
            <a:ext cx="1398620" cy="52290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batch results</a:t>
            </a:r>
            <a:r>
              <a:rPr lang="en-US" sz="1200" b="0" kern="0" dirty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 </a:t>
            </a: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/>
            </a:r>
            <a:b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</a:b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key-value store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7" name="Rectangle 6"/>
          <p:cNvSpPr/>
          <p:nvPr/>
        </p:nvSpPr>
        <p:spPr bwMode="auto">
          <a:xfrm>
            <a:off x="7826442" y="2845399"/>
            <a:ext cx="655370" cy="1124048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client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152268" y="3034988"/>
            <a:ext cx="1445229" cy="715068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Summingbird</a:t>
            </a:r>
            <a:endParaRPr kumimoji="0" lang="en-US" sz="1200" b="0" i="0" u="none" strike="noStrike" kern="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program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573839" y="2201457"/>
            <a:ext cx="979899" cy="499213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Message</a:t>
            </a:r>
            <a:br>
              <a:rPr lang="en-US" sz="120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</a:br>
            <a:r>
              <a:rPr lang="en-US" sz="1200" kern="0" dirty="0" smtClean="0">
                <a:solidFill>
                  <a:schemeClr val="bg1"/>
                </a:solidFill>
                <a:latin typeface="Arial"/>
                <a:ea typeface="ＭＳ Ｐゴシック"/>
                <a:cs typeface="Arial"/>
              </a:rPr>
              <a:t>Queue</a:t>
            </a:r>
            <a:endParaRPr kumimoji="0" lang="en-US" sz="1200" b="0" i="0" u="none" strike="noStrike" kern="0" cap="none" spc="0" normalizeH="0" baseline="-2500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2" name="Rounded Rectangle 11"/>
          <p:cNvSpPr/>
          <p:nvPr/>
        </p:nvSpPr>
        <p:spPr bwMode="auto">
          <a:xfrm>
            <a:off x="3197194" y="4092737"/>
            <a:ext cx="1400303" cy="510264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Hadoop</a:t>
            </a: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 job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13" name="Rounded Rectangle 12"/>
          <p:cNvSpPr/>
          <p:nvPr/>
        </p:nvSpPr>
        <p:spPr bwMode="auto">
          <a:xfrm>
            <a:off x="3114425" y="2201457"/>
            <a:ext cx="1445229" cy="499213"/>
          </a:xfrm>
          <a:prstGeom prst="round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Storm topology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cxnSp>
        <p:nvCxnSpPr>
          <p:cNvPr id="17" name="Straight Arrow Connector 16"/>
          <p:cNvCxnSpPr>
            <a:cxnSpLocks noChangeShapeType="1"/>
            <a:stCxn id="13" idx="1"/>
            <a:endCxn id="10" idx="3"/>
          </p:cNvCxnSpPr>
          <p:nvPr/>
        </p:nvCxnSpPr>
        <p:spPr bwMode="auto">
          <a:xfrm flipH="1">
            <a:off x="2553738" y="2451064"/>
            <a:ext cx="560687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0" name="Group 49"/>
          <p:cNvGrpSpPr/>
          <p:nvPr/>
        </p:nvGrpSpPr>
        <p:grpSpPr>
          <a:xfrm>
            <a:off x="3989166" y="4694304"/>
            <a:ext cx="628588" cy="1488242"/>
            <a:chOff x="3989166" y="4422506"/>
            <a:chExt cx="628588" cy="1488242"/>
          </a:xfrm>
        </p:grpSpPr>
        <p:sp>
          <p:nvSpPr>
            <p:cNvPr id="11" name="Rectangle 10"/>
            <p:cNvSpPr/>
            <p:nvPr/>
          </p:nvSpPr>
          <p:spPr bwMode="auto">
            <a:xfrm>
              <a:off x="3989166" y="5529381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store</a:t>
              </a:r>
              <a:r>
                <a:rPr lang="en-US" sz="1200" kern="0" baseline="-2500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1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8" name="Straight Arrow Connector 17"/>
            <p:cNvCxnSpPr>
              <a:cxnSpLocks noChangeShapeType="1"/>
              <a:endCxn id="11" idx="0"/>
            </p:cNvCxnSpPr>
            <p:nvPr/>
          </p:nvCxnSpPr>
          <p:spPr bwMode="auto">
            <a:xfrm>
              <a:off x="4278801" y="4422506"/>
              <a:ext cx="24659" cy="1106875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</p:grpSp>
      <p:grpSp>
        <p:nvGrpSpPr>
          <p:cNvPr id="48" name="Group 47"/>
          <p:cNvGrpSpPr/>
          <p:nvPr/>
        </p:nvGrpSpPr>
        <p:grpSpPr>
          <a:xfrm>
            <a:off x="2053184" y="4742588"/>
            <a:ext cx="1393245" cy="1439315"/>
            <a:chOff x="2053184" y="4470790"/>
            <a:chExt cx="1393245" cy="1439315"/>
          </a:xfrm>
        </p:grpSpPr>
        <p:cxnSp>
          <p:nvCxnSpPr>
            <p:cNvPr id="15" name="Straight Arrow Connector 14"/>
            <p:cNvCxnSpPr>
              <a:cxnSpLocks noChangeShapeType="1"/>
            </p:cNvCxnSpPr>
            <p:nvPr/>
          </p:nvCxnSpPr>
          <p:spPr bwMode="auto">
            <a:xfrm flipV="1">
              <a:off x="2332612" y="4470790"/>
              <a:ext cx="1113817" cy="1056814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1" name="Rectangle 20"/>
            <p:cNvSpPr/>
            <p:nvPr/>
          </p:nvSpPr>
          <p:spPr bwMode="auto">
            <a:xfrm>
              <a:off x="205318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source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2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2850644" y="4742588"/>
            <a:ext cx="768621" cy="1439315"/>
            <a:chOff x="2850644" y="4470790"/>
            <a:chExt cx="768621" cy="1439315"/>
          </a:xfrm>
        </p:grpSpPr>
        <p:cxnSp>
          <p:nvCxnSpPr>
            <p:cNvPr id="16" name="Straight Arrow Connector 15"/>
            <p:cNvCxnSpPr>
              <a:cxnSpLocks noChangeShapeType="1"/>
            </p:cNvCxnSpPr>
            <p:nvPr/>
          </p:nvCxnSpPr>
          <p:spPr bwMode="auto">
            <a:xfrm flipV="1">
              <a:off x="3195711" y="4470790"/>
              <a:ext cx="361904" cy="1071412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" name="Rectangle 21"/>
            <p:cNvSpPr/>
            <p:nvPr/>
          </p:nvSpPr>
          <p:spPr bwMode="auto">
            <a:xfrm>
              <a:off x="2850644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source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3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3557615" y="5796680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Arial"/>
                <a:cs typeface="Arial"/>
              </a:rPr>
              <a:t>…</a:t>
            </a:r>
            <a:endParaRPr lang="en-US" sz="16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4445137" y="4694304"/>
            <a:ext cx="829416" cy="1488734"/>
            <a:chOff x="4445137" y="4422506"/>
            <a:chExt cx="829416" cy="1488734"/>
          </a:xfrm>
        </p:grpSpPr>
        <p:cxnSp>
          <p:nvCxnSpPr>
            <p:cNvPr id="19" name="Straight Arrow Connector 18"/>
            <p:cNvCxnSpPr>
              <a:cxnSpLocks noChangeShapeType="1"/>
              <a:endCxn id="24" idx="0"/>
            </p:cNvCxnSpPr>
            <p:nvPr/>
          </p:nvCxnSpPr>
          <p:spPr bwMode="auto">
            <a:xfrm>
              <a:off x="4445137" y="4422506"/>
              <a:ext cx="515122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4" name="Rectangle 23"/>
            <p:cNvSpPr/>
            <p:nvPr/>
          </p:nvSpPr>
          <p:spPr bwMode="auto">
            <a:xfrm>
              <a:off x="4645965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store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2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4617754" y="4694304"/>
            <a:ext cx="1313374" cy="1488734"/>
            <a:chOff x="4617754" y="4422506"/>
            <a:chExt cx="1313374" cy="1488734"/>
          </a:xfrm>
        </p:grpSpPr>
        <p:cxnSp>
          <p:nvCxnSpPr>
            <p:cNvPr id="20" name="Straight Arrow Connector 19"/>
            <p:cNvCxnSpPr>
              <a:cxnSpLocks noChangeShapeType="1"/>
              <a:endCxn id="25" idx="0"/>
            </p:cNvCxnSpPr>
            <p:nvPr/>
          </p:nvCxnSpPr>
          <p:spPr bwMode="auto">
            <a:xfrm>
              <a:off x="4617754" y="4422506"/>
              <a:ext cx="999080" cy="1107367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5" name="Rectangle 24"/>
            <p:cNvSpPr/>
            <p:nvPr/>
          </p:nvSpPr>
          <p:spPr bwMode="auto">
            <a:xfrm>
              <a:off x="5302540" y="5529873"/>
              <a:ext cx="628588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store</a:t>
              </a:r>
              <a:r>
                <a:rPr lang="en-US" sz="1200" kern="0" baseline="-25000" dirty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3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</p:grpSp>
      <p:sp>
        <p:nvSpPr>
          <p:cNvPr id="26" name="TextBox 25"/>
          <p:cNvSpPr txBox="1"/>
          <p:nvPr/>
        </p:nvSpPr>
        <p:spPr>
          <a:xfrm>
            <a:off x="5881808" y="5796680"/>
            <a:ext cx="389850" cy="338554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chemeClr val="bg1"/>
                </a:solidFill>
                <a:latin typeface="Arial"/>
                <a:cs typeface="Arial"/>
              </a:rPr>
              <a:t>…</a:t>
            </a:r>
            <a:endParaRPr lang="en-US" sz="1600" b="1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259903" y="4742588"/>
            <a:ext cx="2072921" cy="1439315"/>
            <a:chOff x="1259903" y="4470790"/>
            <a:chExt cx="2072921" cy="1439315"/>
          </a:xfrm>
        </p:grpSpPr>
        <p:sp>
          <p:nvSpPr>
            <p:cNvPr id="9" name="Rectangle 8"/>
            <p:cNvSpPr/>
            <p:nvPr/>
          </p:nvSpPr>
          <p:spPr bwMode="auto">
            <a:xfrm>
              <a:off x="1259903" y="5528738"/>
              <a:ext cx="768621" cy="381367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t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sz="1200" kern="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source</a:t>
              </a:r>
              <a:r>
                <a:rPr lang="en-US" sz="1200" kern="0" baseline="-25000" dirty="0" smtClean="0">
                  <a:solidFill>
                    <a:schemeClr val="bg1"/>
                  </a:solidFill>
                  <a:latin typeface="Arial"/>
                  <a:ea typeface="ＭＳ Ｐゴシック"/>
                  <a:cs typeface="Arial"/>
                </a:rPr>
                <a:t>1</a:t>
              </a:r>
              <a:endParaRPr kumimoji="0" lang="en-US" sz="1200" b="0" i="0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endParaRPr>
            </a:p>
          </p:txBody>
        </p:sp>
        <p:cxnSp>
          <p:nvCxnSpPr>
            <p:cNvPr id="14" name="Straight Arrow Connector 13"/>
            <p:cNvCxnSpPr>
              <a:cxnSpLocks noChangeShapeType="1"/>
              <a:stCxn id="9" idx="0"/>
            </p:cNvCxnSpPr>
            <p:nvPr/>
          </p:nvCxnSpPr>
          <p:spPr bwMode="auto">
            <a:xfrm flipV="1">
              <a:off x="1644214" y="4470790"/>
              <a:ext cx="1688610" cy="1057948"/>
            </a:xfrm>
            <a:prstGeom prst="straightConnector1">
              <a:avLst/>
            </a:prstGeom>
            <a:noFill/>
            <a:ln w="9525">
              <a:solidFill>
                <a:schemeClr val="bg1"/>
              </a:solidFill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7" name="TextBox 26"/>
            <p:cNvSpPr txBox="1"/>
            <p:nvPr/>
          </p:nvSpPr>
          <p:spPr>
            <a:xfrm>
              <a:off x="1346438" y="5210896"/>
              <a:ext cx="509725" cy="276999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bg1"/>
                  </a:solidFill>
                  <a:latin typeface="Arial"/>
                  <a:cs typeface="Arial"/>
                </a:rPr>
                <a:t>read</a:t>
              </a:r>
              <a:endParaRPr lang="en-US" sz="1200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sp>
        <p:nvSpPr>
          <p:cNvPr id="28" name="TextBox 27"/>
          <p:cNvSpPr txBox="1"/>
          <p:nvPr/>
        </p:nvSpPr>
        <p:spPr>
          <a:xfrm>
            <a:off x="3832811" y="5482694"/>
            <a:ext cx="54383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write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942338" y="4693767"/>
            <a:ext cx="637840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ingest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1066800" y="5106257"/>
            <a:ext cx="5264775" cy="1294543"/>
            <a:chOff x="1066800" y="4834459"/>
            <a:chExt cx="5264775" cy="1294543"/>
          </a:xfrm>
        </p:grpSpPr>
        <p:sp>
          <p:nvSpPr>
            <p:cNvPr id="30" name="Rectangle 29"/>
            <p:cNvSpPr/>
            <p:nvPr/>
          </p:nvSpPr>
          <p:spPr>
            <a:xfrm>
              <a:off x="1066800" y="4834459"/>
              <a:ext cx="5264775" cy="1294543"/>
            </a:xfrm>
            <a:prstGeom prst="rect">
              <a:avLst/>
            </a:prstGeom>
            <a:noFill/>
            <a:ln w="19050"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1077566" y="4834460"/>
              <a:ext cx="743212" cy="338554"/>
            </a:xfrm>
            <a:prstGeom prst="rect">
              <a:avLst/>
            </a:prstGeom>
            <a:noFill/>
            <a:ln>
              <a:noFill/>
            </a:ln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  <a:latin typeface="Arial"/>
                  <a:cs typeface="Arial"/>
                </a:rPr>
                <a:t>HDFS</a:t>
              </a:r>
              <a:endParaRPr lang="en-US" dirty="0">
                <a:solidFill>
                  <a:schemeClr val="bg1"/>
                </a:solidFill>
                <a:latin typeface="Arial"/>
                <a:cs typeface="Arial"/>
              </a:endParaRPr>
            </a:p>
          </p:txBody>
        </p:sp>
      </p:grpSp>
      <p:cxnSp>
        <p:nvCxnSpPr>
          <p:cNvPr id="32" name="Straight Arrow Connector 31"/>
          <p:cNvCxnSpPr>
            <a:cxnSpLocks noChangeShapeType="1"/>
          </p:cNvCxnSpPr>
          <p:nvPr/>
        </p:nvCxnSpPr>
        <p:spPr bwMode="auto">
          <a:xfrm flipV="1">
            <a:off x="4408147" y="4694304"/>
            <a:ext cx="1246053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 flipV="1">
            <a:off x="5014550" y="4694304"/>
            <a:ext cx="762193" cy="106539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4" name="Straight Arrow Connector 33"/>
          <p:cNvCxnSpPr>
            <a:cxnSpLocks noChangeShapeType="1"/>
          </p:cNvCxnSpPr>
          <p:nvPr/>
        </p:nvCxnSpPr>
        <p:spPr bwMode="auto">
          <a:xfrm flipV="1">
            <a:off x="5654200" y="4695614"/>
            <a:ext cx="276928" cy="106408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5" name="Down Arrow 34"/>
          <p:cNvSpPr/>
          <p:nvPr/>
        </p:nvSpPr>
        <p:spPr>
          <a:xfrm>
            <a:off x="3696121" y="3787043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36" name="Down Arrow 35"/>
          <p:cNvSpPr/>
          <p:nvPr/>
        </p:nvSpPr>
        <p:spPr>
          <a:xfrm flipV="1">
            <a:off x="3674522" y="2615790"/>
            <a:ext cx="357523" cy="394540"/>
          </a:xfrm>
          <a:prstGeom prst="downArrow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37" name="Straight Arrow Connector 36"/>
          <p:cNvCxnSpPr>
            <a:cxnSpLocks noChangeShapeType="1"/>
            <a:stCxn id="13" idx="3"/>
            <a:endCxn id="5" idx="1"/>
          </p:cNvCxnSpPr>
          <p:nvPr/>
        </p:nvCxnSpPr>
        <p:spPr bwMode="auto">
          <a:xfrm>
            <a:off x="4559654" y="2451064"/>
            <a:ext cx="566938" cy="0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38" name="TextBox 37"/>
          <p:cNvSpPr txBox="1"/>
          <p:nvPr/>
        </p:nvSpPr>
        <p:spPr>
          <a:xfrm>
            <a:off x="2597097" y="2176798"/>
            <a:ext cx="50972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read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587142" y="2176798"/>
            <a:ext cx="543839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write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6629400" y="2615790"/>
            <a:ext cx="791990" cy="554816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41" name="Straight Arrow Connector 40"/>
          <p:cNvCxnSpPr>
            <a:cxnSpLocks noChangeShapeType="1"/>
          </p:cNvCxnSpPr>
          <p:nvPr/>
        </p:nvCxnSpPr>
        <p:spPr bwMode="auto">
          <a:xfrm flipV="1">
            <a:off x="6657387" y="3602121"/>
            <a:ext cx="764003" cy="579462"/>
          </a:xfrm>
          <a:prstGeom prst="straightConnector1">
            <a:avLst/>
          </a:prstGeom>
          <a:noFill/>
          <a:ln w="9525">
            <a:solidFill>
              <a:schemeClr val="bg1"/>
            </a:solidFill>
            <a:round/>
            <a:headEnd type="triangle"/>
            <a:tailEnd type="triangle" w="med" len="med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42" name="TextBox 41"/>
          <p:cNvSpPr txBox="1"/>
          <p:nvPr/>
        </p:nvSpPr>
        <p:spPr>
          <a:xfrm>
            <a:off x="6732272" y="3969447"/>
            <a:ext cx="6037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query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732272" y="2500977"/>
            <a:ext cx="6037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query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316536" y="3078537"/>
            <a:ext cx="63776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online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316536" y="3423736"/>
            <a:ext cx="595085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/>
                <a:cs typeface="Arial"/>
              </a:rPr>
              <a:t>batch</a:t>
            </a:r>
            <a:endParaRPr lang="en-US" sz="1200" dirty="0">
              <a:solidFill>
                <a:schemeClr val="bg1"/>
              </a:solidFill>
              <a:latin typeface="Arial"/>
              <a:cs typeface="Arial"/>
            </a:endParaRPr>
          </a:p>
        </p:txBody>
      </p:sp>
      <p:sp>
        <p:nvSpPr>
          <p:cNvPr id="46" name="Rounded Rectangle 45"/>
          <p:cNvSpPr/>
          <p:nvPr/>
        </p:nvSpPr>
        <p:spPr bwMode="auto">
          <a:xfrm rot="16200000">
            <a:off x="7041337" y="3218890"/>
            <a:ext cx="1130610" cy="370504"/>
          </a:xfrm>
          <a:prstGeom prst="round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/>
                <a:ea typeface="ＭＳ Ｐゴシック"/>
                <a:cs typeface="Arial"/>
              </a:rPr>
              <a:t>client library</a:t>
            </a: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/>
              <a:ea typeface="ＭＳ Ｐゴシック"/>
              <a:cs typeface="Arial"/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0" y="115318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Example: count historical clicks and clicks in real time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653661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1" fill="hold">
                      <p:stCondLst>
                        <p:cond delay="indefinite"/>
                      </p:stCondLst>
                      <p:childTnLst>
                        <p:par>
                          <p:cTn id="102" fill="hold">
                            <p:stCondLst>
                              <p:cond delay="0"/>
                            </p:stCondLst>
                            <p:childTnLst>
                              <p:par>
                                <p:cTn id="10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0" grpId="0" animBg="1"/>
      <p:bldP spid="12" grpId="0" animBg="1"/>
      <p:bldP spid="13" grpId="0" animBg="1"/>
      <p:bldP spid="23" grpId="0"/>
      <p:bldP spid="26" grpId="0"/>
      <p:bldP spid="28" grpId="0"/>
      <p:bldP spid="29" grpId="0"/>
      <p:bldP spid="35" grpId="0" animBg="1"/>
      <p:bldP spid="36" grpId="0" animBg="1"/>
      <p:bldP spid="38" grpId="0"/>
      <p:bldP spid="39" grpId="0"/>
      <p:bldP spid="42" grpId="0"/>
      <p:bldP spid="43" grpId="0"/>
      <p:bldP spid="44" grpId="0"/>
      <p:bldP spid="45" grpId="0"/>
      <p:bldP spid="46" grpId="0" animBg="1"/>
      <p:bldP spid="54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3409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put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609600" y="1447800"/>
            <a:ext cx="838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put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515032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18179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  <p:bldP spid="22" grpId="0"/>
      <p:bldP spid="23" grpId="0"/>
      <p:bldP spid="2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Bloom Filters: contains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1905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2438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7" name="Rectangle 6"/>
          <p:cNvSpPr/>
          <p:nvPr/>
        </p:nvSpPr>
        <p:spPr bwMode="auto">
          <a:xfrm>
            <a:off x="2971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505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4038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4572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6388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1722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7056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7239000" y="5334000"/>
            <a:ext cx="4572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0</a:t>
            </a:r>
          </a:p>
        </p:txBody>
      </p:sp>
      <p:sp>
        <p:nvSpPr>
          <p:cNvPr id="20" name="Oval 19"/>
          <p:cNvSpPr/>
          <p:nvPr/>
        </p:nvSpPr>
        <p:spPr bwMode="auto">
          <a:xfrm>
            <a:off x="1447800" y="1447800"/>
            <a:ext cx="533400" cy="533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1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Gill Sans"/>
                <a:cs typeface="Gill Sans"/>
              </a:rPr>
              <a:t>x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152400" y="1447800"/>
            <a:ext cx="1295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contains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114800" y="1371600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2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114800" y="1748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5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129135"/>
            <a:ext cx="1447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2400" b="0" i="1" kern="0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= 11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6" name="Straight Arrow Connector 25"/>
          <p:cNvCxnSpPr/>
          <p:nvPr/>
        </p:nvCxnSpPr>
        <p:spPr bwMode="auto">
          <a:xfrm>
            <a:off x="1752600" y="2133600"/>
            <a:ext cx="381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 bwMode="auto">
          <a:xfrm>
            <a:off x="1752600" y="2133600"/>
            <a:ext cx="19050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>
            <a:off x="1752600" y="2133600"/>
            <a:ext cx="5105400" cy="3048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16" name="Group 15"/>
          <p:cNvGrpSpPr/>
          <p:nvPr/>
        </p:nvGrpSpPr>
        <p:grpSpPr>
          <a:xfrm>
            <a:off x="5181600" y="3124200"/>
            <a:ext cx="3581400" cy="1295400"/>
            <a:chOff x="5562600" y="3200400"/>
            <a:chExt cx="3581400" cy="1295400"/>
          </a:xfrm>
        </p:grpSpPr>
        <p:sp>
          <p:nvSpPr>
            <p:cNvPr id="31" name="TextBox 30"/>
            <p:cNvSpPr txBox="1"/>
            <p:nvPr/>
          </p:nvSpPr>
          <p:spPr>
            <a:xfrm>
              <a:off x="5562600" y="3617268"/>
              <a:ext cx="35814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AND                      = YES       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" name="Double Brace 2"/>
            <p:cNvSpPr/>
            <p:nvPr/>
          </p:nvSpPr>
          <p:spPr bwMode="auto">
            <a:xfrm>
              <a:off x="6400800" y="3200400"/>
              <a:ext cx="1676400" cy="1295400"/>
            </a:xfrm>
            <a:prstGeom prst="bracePair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6629400" y="3200400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1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6629400" y="3576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2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6629400" y="3957935"/>
              <a:ext cx="1447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tabLst>
                  <a:tab pos="292100" algn="l"/>
                  <a:tab pos="520700" algn="l"/>
                </a:tabLst>
              </a:pPr>
              <a:r>
                <a:rPr lang="en-US" sz="2400" b="0" kern="0" dirty="0">
                  <a:solidFill>
                    <a:srgbClr val="000000"/>
                  </a:solidFill>
                  <a:latin typeface="Gill Sans"/>
                  <a:cs typeface="Gill Sans"/>
                </a:rPr>
                <a:t>A[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h</a:t>
              </a:r>
              <a:r>
                <a:rPr lang="en-US" sz="2400" b="0" i="1" kern="0" baseline="-25000" dirty="0">
                  <a:solidFill>
                    <a:srgbClr val="000000"/>
                  </a:solidFill>
                  <a:latin typeface="Gill Sans"/>
                  <a:cs typeface="Gill Sans"/>
                </a:rPr>
                <a:t>3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(</a:t>
              </a:r>
              <a:r>
                <a:rPr lang="en-US" sz="2400" b="0" i="1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x</a:t>
              </a:r>
              <a:r>
                <a:rPr lang="en-US" sz="2400" b="0" kern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)]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067141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itle &amp; Bullets light">
  <a:themeElements>
    <a:clrScheme name="Story">
      <a:dk1>
        <a:sysClr val="windowText" lastClr="000000"/>
      </a:dk1>
      <a:lt1>
        <a:sysClr val="window" lastClr="FFFFFF"/>
      </a:lt1>
      <a:dk2>
        <a:srgbClr val="212121"/>
      </a:dk2>
      <a:lt2>
        <a:srgbClr val="CDD4D7"/>
      </a:lt2>
      <a:accent1>
        <a:srgbClr val="1D86CD"/>
      </a:accent1>
      <a:accent2>
        <a:srgbClr val="732E9A"/>
      </a:accent2>
      <a:accent3>
        <a:srgbClr val="B50B1B"/>
      </a:accent3>
      <a:accent4>
        <a:srgbClr val="E8950E"/>
      </a:accent4>
      <a:accent5>
        <a:srgbClr val="55992B"/>
      </a:accent5>
      <a:accent6>
        <a:srgbClr val="2C9C89"/>
      </a:accent6>
      <a:hlink>
        <a:srgbClr val="EC4D4D"/>
      </a:hlink>
      <a:folHlink>
        <a:srgbClr val="F8CE8A"/>
      </a:folHlink>
    </a:clrScheme>
    <a:fontScheme name="Title &amp; Bullets light">
      <a:majorFont>
        <a:latin typeface="Arial"/>
        <a:ea typeface="ヒラギノ角ゴ ProN W6"/>
        <a:cs typeface="ヒラギノ角ゴ ProN W6"/>
      </a:majorFont>
      <a:minorFont>
        <a:latin typeface="Arial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00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rgbClr val="000000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0"/>
            <a:cs typeface="ヒラギノ角ゴ ProN W3" charset="0"/>
            <a:sym typeface="Gill Sans" charset="0"/>
          </a:defRPr>
        </a:defPPr>
      </a:lstStyle>
    </a:lnDef>
  </a:objectDefaults>
  <a:extraClrSchemeLst>
    <a:extraClrScheme>
      <a:clrScheme name="Title &amp; Bullets ligh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57656</TotalTime>
  <Words>3526</Words>
  <Application>Microsoft Macintosh PowerPoint</Application>
  <PresentationFormat>On-screen Show (4:3)</PresentationFormat>
  <Paragraphs>1204</Paragraphs>
  <Slides>64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64</vt:i4>
      </vt:variant>
    </vt:vector>
  </HeadingPairs>
  <TitlesOfParts>
    <vt:vector size="66" baseType="lpstr">
      <vt:lpstr>Default Design</vt:lpstr>
      <vt:lpstr>Title &amp; Bullets light</vt:lpstr>
      <vt:lpstr>PowerPoint Presentation</vt:lpstr>
      <vt:lpstr>PowerPoint Presentation</vt:lpstr>
      <vt:lpstr>Hashing for Three Common Tasks</vt:lpstr>
      <vt:lpstr>HyperLogLog Counter</vt:lpstr>
      <vt:lpstr>Bloom Filters</vt:lpstr>
      <vt:lpstr>Bloom Filters: put</vt:lpstr>
      <vt:lpstr>Bloom Filters: put</vt:lpstr>
      <vt:lpstr>Bloom Filters: contains</vt:lpstr>
      <vt:lpstr>Bloom Filters: contains</vt:lpstr>
      <vt:lpstr>Bloom Filters: contains</vt:lpstr>
      <vt:lpstr>Bloom Filters: contains</vt:lpstr>
      <vt:lpstr>Bloom Filters</vt:lpstr>
      <vt:lpstr>Count-Min Sketches</vt:lpstr>
      <vt:lpstr>Count-Min Sketches: put</vt:lpstr>
      <vt:lpstr>Count-Min Sketches: put</vt:lpstr>
      <vt:lpstr>Count-Min Sketches: put</vt:lpstr>
      <vt:lpstr>Count-Min Sketches: put</vt:lpstr>
      <vt:lpstr>Count-Min Sketches: put</vt:lpstr>
      <vt:lpstr>Count-Min Sketches: put</vt:lpstr>
      <vt:lpstr>Count-Min Sketches: get</vt:lpstr>
      <vt:lpstr>Count-Min Sketches: get</vt:lpstr>
      <vt:lpstr>Count-Min Sketches: get</vt:lpstr>
      <vt:lpstr>Count-Min Sketches: get</vt:lpstr>
      <vt:lpstr>Count-Min Sketches</vt:lpstr>
      <vt:lpstr>Three Common Tasks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Storm</vt:lpstr>
      <vt:lpstr>Storm Topologies</vt:lpstr>
      <vt:lpstr>Streams, Spouts, and Bolts</vt:lpstr>
      <vt:lpstr>Stream Groupings</vt:lpstr>
      <vt:lpstr>From Storm to Heron</vt:lpstr>
      <vt:lpstr>PowerPoint Presentation</vt:lpstr>
      <vt:lpstr>PowerPoint Presentation</vt:lpstr>
      <vt:lpstr>Discretized Stream Processing </vt:lpstr>
      <vt:lpstr>Discretized Stream Processing </vt:lpstr>
      <vt:lpstr>Example: Get hashtags from Twitter </vt:lpstr>
      <vt:lpstr>Example: Get hashtags from Twitter </vt:lpstr>
      <vt:lpstr>Example: Get hashtags from Twitter  </vt:lpstr>
      <vt:lpstr>Fault-tolerance</vt:lpstr>
      <vt:lpstr>Key concepts</vt:lpstr>
      <vt:lpstr>Example: Count the hashtags</vt:lpstr>
      <vt:lpstr>Example: Count the hashtags over last 10 mins</vt:lpstr>
      <vt:lpstr>Example: Count the hashtags over last 10 mins</vt:lpstr>
      <vt:lpstr>Smart window-based countByValue</vt:lpstr>
      <vt:lpstr>Smart window-based reduce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12037</cp:revision>
  <dcterms:created xsi:type="dcterms:W3CDTF">2012-08-31T06:36:49Z</dcterms:created>
  <dcterms:modified xsi:type="dcterms:W3CDTF">2016-03-31T01:00:40Z</dcterms:modified>
  <cp:category/>
</cp:coreProperties>
</file>